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258" r:id="rId5"/>
    <p:sldId id="259" r:id="rId6"/>
    <p:sldId id="262" r:id="rId7"/>
    <p:sldId id="281" r:id="rId8"/>
    <p:sldId id="261" r:id="rId9"/>
    <p:sldId id="282" r:id="rId10"/>
    <p:sldId id="260" r:id="rId11"/>
    <p:sldId id="283" r:id="rId12"/>
    <p:sldId id="263" r:id="rId13"/>
    <p:sldId id="284" r:id="rId14"/>
    <p:sldId id="264" r:id="rId15"/>
    <p:sldId id="285" r:id="rId16"/>
    <p:sldId id="265" r:id="rId17"/>
    <p:sldId id="286" r:id="rId18"/>
    <p:sldId id="266" r:id="rId19"/>
    <p:sldId id="288" r:id="rId20"/>
    <p:sldId id="267" r:id="rId21"/>
    <p:sldId id="287" r:id="rId22"/>
    <p:sldId id="268" r:id="rId23"/>
    <p:sldId id="292" r:id="rId24"/>
    <p:sldId id="269" r:id="rId25"/>
    <p:sldId id="291" r:id="rId26"/>
    <p:sldId id="270" r:id="rId27"/>
    <p:sldId id="289" r:id="rId28"/>
    <p:sldId id="276" r:id="rId29"/>
    <p:sldId id="290" r:id="rId30"/>
    <p:sldId id="277" r:id="rId31"/>
    <p:sldId id="299" r:id="rId32"/>
    <p:sldId id="271" r:id="rId33"/>
    <p:sldId id="296" r:id="rId34"/>
    <p:sldId id="272" r:id="rId35"/>
    <p:sldId id="297" r:id="rId36"/>
    <p:sldId id="273" r:id="rId37"/>
    <p:sldId id="298" r:id="rId38"/>
    <p:sldId id="275" r:id="rId39"/>
    <p:sldId id="293" r:id="rId40"/>
    <p:sldId id="274" r:id="rId41"/>
    <p:sldId id="294" r:id="rId42"/>
    <p:sldId id="278" r:id="rId43"/>
    <p:sldId id="295" r:id="rId44"/>
    <p:sldId id="279" r:id="rId45"/>
    <p:sldId id="280"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FF"/>
    <a:srgbClr val="0000FF"/>
    <a:srgbClr val="003300"/>
    <a:srgbClr val="660066"/>
    <a:srgbClr val="DF2E0B"/>
    <a:srgbClr val="FF00FF"/>
    <a:srgbClr val="FF3300"/>
    <a:srgbClr val="9900CC"/>
    <a:srgbClr val="0A9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350027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152389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204488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184082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109733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CAA62F-8651-4F3D-B95B-52FD78CA6E49}" type="datetimeFigureOut">
              <a:rPr lang="ru-RU" smtClean="0"/>
              <a:t>01.06.2016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86423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CAA62F-8651-4F3D-B95B-52FD78CA6E49}" type="datetimeFigureOut">
              <a:rPr lang="ru-RU" smtClean="0"/>
              <a:t>01.06.2016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69496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CAA62F-8651-4F3D-B95B-52FD78CA6E49}" type="datetimeFigureOut">
              <a:rPr lang="ru-RU" smtClean="0"/>
              <a:t>01.06.2016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422986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CAA62F-8651-4F3D-B95B-52FD78CA6E49}" type="datetimeFigureOut">
              <a:rPr lang="ru-RU" smtClean="0"/>
              <a:t>01.06.2016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63254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CAA62F-8651-4F3D-B95B-52FD78CA6E49}" type="datetimeFigureOut">
              <a:rPr lang="ru-RU" smtClean="0"/>
              <a:t>01.06.2016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132678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CAA62F-8651-4F3D-B95B-52FD78CA6E49}" type="datetimeFigureOut">
              <a:rPr lang="ru-RU" smtClean="0"/>
              <a:t>01.06.2016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8E79D-F8A7-45D5-9FBC-9E0F08FA5BEF}" type="slidenum">
              <a:rPr lang="ru-RU" smtClean="0"/>
              <a:t>‹#›</a:t>
            </a:fld>
            <a:endParaRPr lang="ru-RU"/>
          </a:p>
        </p:txBody>
      </p:sp>
    </p:spTree>
    <p:extLst>
      <p:ext uri="{BB962C8B-B14F-4D97-AF65-F5344CB8AC3E}">
        <p14:creationId xmlns:p14="http://schemas.microsoft.com/office/powerpoint/2010/main" val="311979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A62F-8651-4F3D-B95B-52FD78CA6E49}" type="datetimeFigureOut">
              <a:rPr lang="ru-RU" smtClean="0"/>
              <a:t>01.06.2016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8E79D-F8A7-45D5-9FBC-9E0F08FA5BEF}" type="slidenum">
              <a:rPr lang="ru-RU" smtClean="0"/>
              <a:t>‹#›</a:t>
            </a:fld>
            <a:endParaRPr lang="ru-RU"/>
          </a:p>
        </p:txBody>
      </p:sp>
    </p:spTree>
    <p:extLst>
      <p:ext uri="{BB962C8B-B14F-4D97-AF65-F5344CB8AC3E}">
        <p14:creationId xmlns:p14="http://schemas.microsoft.com/office/powerpoint/2010/main" val="220626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hyperlink" Target="http://allforchildren.ru/poetry/author541-scherbacheva.php"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Прямоугольник 4"/>
          <p:cNvSpPr/>
          <p:nvPr/>
        </p:nvSpPr>
        <p:spPr>
          <a:xfrm>
            <a:off x="543764" y="2654109"/>
            <a:ext cx="10004663" cy="1938992"/>
          </a:xfrm>
          <a:prstGeom prst="rect">
            <a:avLst/>
          </a:prstGeom>
        </p:spPr>
        <p:txBody>
          <a:bodyPr wrap="none">
            <a:spAutoFit/>
          </a:bodyPr>
          <a:lstStyle/>
          <a:p>
            <a:pPr algn="ctr"/>
            <a:r>
              <a:rPr lang="ru-RU" sz="60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 КАЖДЫЙ РЕБЕНОК</a:t>
            </a:r>
          </a:p>
          <a:p>
            <a:pPr algn="ctr"/>
            <a:r>
              <a:rPr lang="ru-RU" sz="60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ТАЛАНТЛИВ</a:t>
            </a:r>
            <a:r>
              <a:rPr lang="ru-RU" sz="60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a:t>
            </a:r>
            <a:endParaRPr lang="ru-RU" sz="6000" i="1" dirty="0">
              <a:solidFill>
                <a:srgbClr val="FF0000"/>
              </a:solidFill>
              <a:latin typeface="Segoe Print" panose="02000600000000000000" pitchFamily="2" charset="0"/>
            </a:endParaRPr>
          </a:p>
        </p:txBody>
      </p:sp>
      <p:sp>
        <p:nvSpPr>
          <p:cNvPr id="6" name="TextBox 5"/>
          <p:cNvSpPr txBox="1"/>
          <p:nvPr/>
        </p:nvSpPr>
        <p:spPr>
          <a:xfrm>
            <a:off x="7262192" y="4961325"/>
            <a:ext cx="2637182" cy="1815882"/>
          </a:xfrm>
          <a:prstGeom prst="rect">
            <a:avLst/>
          </a:prstGeom>
          <a:noFill/>
        </p:spPr>
        <p:txBody>
          <a:bodyPr wrap="square" rtlCol="0">
            <a:spAutoFit/>
          </a:bodyPr>
          <a:lstStyle/>
          <a:p>
            <a:r>
              <a:rPr lang="ru-RU" sz="2800" dirty="0" smtClean="0"/>
              <a:t>Малыгина Е.Н.</a:t>
            </a:r>
          </a:p>
          <a:p>
            <a:r>
              <a:rPr lang="ru-RU" sz="2800" dirty="0" smtClean="0"/>
              <a:t>Хохлова Е.А.</a:t>
            </a:r>
          </a:p>
          <a:p>
            <a:r>
              <a:rPr lang="ru-RU" sz="2800" dirty="0" smtClean="0"/>
              <a:t>Бабурина Ю.С.</a:t>
            </a:r>
          </a:p>
          <a:p>
            <a:r>
              <a:rPr lang="ru-RU" sz="2800" dirty="0" smtClean="0"/>
              <a:t>Панкратова Т.В.</a:t>
            </a:r>
            <a:endParaRPr lang="ru-RU" sz="2800" dirty="0"/>
          </a:p>
        </p:txBody>
      </p:sp>
    </p:spTree>
    <p:extLst>
      <p:ext uri="{BB962C8B-B14F-4D97-AF65-F5344CB8AC3E}">
        <p14:creationId xmlns:p14="http://schemas.microsoft.com/office/powerpoint/2010/main" val="289249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406050" y="1630017"/>
            <a:ext cx="11379899" cy="49165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a:t>
            </a:r>
            <a:r>
              <a:rPr lang="ru-RU" sz="32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rPr>
              <a:t>Оттиск пенопластом, поролоном</a:t>
            </a:r>
            <a:r>
              <a:rPr lang="ru-RU" sz="3200" b="1" dirty="0" smtClean="0"/>
              <a:t/>
            </a:r>
            <a:br>
              <a:rPr lang="ru-RU" sz="3200" b="1" dirty="0" smtClean="0"/>
            </a:br>
            <a:r>
              <a:rPr lang="ru-RU" sz="3200" b="1" u="sng" dirty="0" smtClean="0"/>
              <a:t>Возраст:</a:t>
            </a:r>
            <a:r>
              <a:rPr lang="ru-RU" sz="3200" b="1" i="1" dirty="0" smtClean="0"/>
              <a:t> от четырех лет.</a:t>
            </a:r>
            <a:br>
              <a:rPr lang="ru-RU" sz="3200" b="1" i="1" dirty="0" smtClean="0"/>
            </a:br>
            <a:r>
              <a:rPr lang="ru-RU" sz="3200" b="1" u="sng" dirty="0" smtClean="0"/>
              <a:t>Средства выразительности: </a:t>
            </a:r>
            <a:r>
              <a:rPr lang="ru-RU" sz="3200" b="1" i="1" dirty="0" smtClean="0"/>
              <a:t>пятно, фактура, цвет.</a:t>
            </a:r>
            <a:br>
              <a:rPr lang="ru-RU" sz="3200" b="1" i="1" dirty="0" smtClean="0"/>
            </a:br>
            <a:r>
              <a:rPr lang="ru-RU" sz="3200" b="1" u="sng" dirty="0" smtClean="0"/>
              <a:t>Материалы:</a:t>
            </a:r>
            <a:r>
              <a:rPr lang="ru-RU" sz="32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3200" b="1" i="1" dirty="0" smtClean="0"/>
            </a:br>
            <a:r>
              <a:rPr lang="ru-RU" sz="3200" b="1" u="sng" dirty="0" smtClean="0"/>
              <a:t>Способ   получения   изображения:   </a:t>
            </a:r>
            <a:r>
              <a:rPr lang="ru-RU" sz="32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endParaRPr lang="ru-RU" sz="3200" dirty="0"/>
          </a:p>
        </p:txBody>
      </p:sp>
    </p:spTree>
    <p:extLst>
      <p:ext uri="{BB962C8B-B14F-4D97-AF65-F5344CB8AC3E}">
        <p14:creationId xmlns:p14="http://schemas.microsoft.com/office/powerpoint/2010/main" val="698357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5122" name="Picture 2" descr="http://festival.1september.ru/articles/556722/5.JPG"/>
          <p:cNvPicPr>
            <a:picLocks noChangeAspect="1" noChangeArrowheads="1"/>
          </p:cNvPicPr>
          <p:nvPr/>
        </p:nvPicPr>
        <p:blipFill rotWithShape="1">
          <a:blip r:embed="rId3">
            <a:extLst>
              <a:ext uri="{28A0092B-C50C-407E-A947-70E740481C1C}">
                <a14:useLocalDpi xmlns:a14="http://schemas.microsoft.com/office/drawing/2010/main" val="0"/>
              </a:ext>
            </a:extLst>
          </a:blip>
          <a:srcRect l="3768" r="8042"/>
          <a:stretch/>
        </p:blipFill>
        <p:spPr bwMode="auto">
          <a:xfrm>
            <a:off x="5001491" y="114526"/>
            <a:ext cx="7038109" cy="6609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voimi-rukami-club.ru/upload/image/RISOVANIE---------------------------------STATI/34424589e2410b4459f12349325b6f69.jpg"/>
          <p:cNvPicPr>
            <a:picLocks noChangeAspect="1" noChangeArrowheads="1"/>
          </p:cNvPicPr>
          <p:nvPr/>
        </p:nvPicPr>
        <p:blipFill rotWithShape="1">
          <a:blip r:embed="rId4">
            <a:extLst>
              <a:ext uri="{28A0092B-C50C-407E-A947-70E740481C1C}">
                <a14:useLocalDpi xmlns:a14="http://schemas.microsoft.com/office/drawing/2010/main" val="0"/>
              </a:ext>
            </a:extLst>
          </a:blip>
          <a:srcRect r="46763"/>
          <a:stretch/>
        </p:blipFill>
        <p:spPr bwMode="auto">
          <a:xfrm>
            <a:off x="152400" y="114526"/>
            <a:ext cx="4861341" cy="660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0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p:cNvSpPr txBox="1">
            <a:spLocks/>
          </p:cNvSpPr>
          <p:nvPr/>
        </p:nvSpPr>
        <p:spPr>
          <a:xfrm>
            <a:off x="457199" y="1696278"/>
            <a:ext cx="11390243" cy="49298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i="1" dirty="0" smtClean="0">
                <a:ln w="12700">
                  <a:solidFill>
                    <a:schemeClr val="tx1"/>
                  </a:solidFill>
                  <a:prstDash val="solid"/>
                </a:ln>
                <a:solidFill>
                  <a:srgbClr val="002060"/>
                </a:solidFill>
                <a:effectLst>
                  <a:outerShdw blurRad="41275" dist="20320" dir="1800000" algn="tl" rotWithShape="0">
                    <a:srgbClr val="000000">
                      <a:alpha val="40000"/>
                    </a:srgbClr>
                  </a:outerShdw>
                </a:effectLst>
              </a:rPr>
              <a:t>Оттиск смятой бумагой</a:t>
            </a:r>
            <a:r>
              <a:rPr lang="ru-RU" sz="3200" b="1" i="1" dirty="0" smtClean="0"/>
              <a:t/>
            </a:r>
            <a:br>
              <a:rPr lang="ru-RU" sz="3200" b="1" i="1" dirty="0" smtClean="0"/>
            </a:br>
            <a:r>
              <a:rPr lang="ru-RU" sz="3200" b="1" u="sng" dirty="0" smtClean="0"/>
              <a:t>Возраст:</a:t>
            </a:r>
            <a:r>
              <a:rPr lang="ru-RU" sz="3200" b="1" i="1" dirty="0" smtClean="0"/>
              <a:t> от четырех лет.</a:t>
            </a:r>
            <a:br>
              <a:rPr lang="ru-RU" sz="3200" b="1" i="1" dirty="0" smtClean="0"/>
            </a:br>
            <a:r>
              <a:rPr lang="ru-RU" sz="3200" b="1" u="sng" dirty="0" smtClean="0"/>
              <a:t>Средства выразительности: </a:t>
            </a:r>
            <a:r>
              <a:rPr lang="ru-RU" sz="3200" b="1" i="1" dirty="0" smtClean="0"/>
              <a:t>пятно, фактура, цвет.</a:t>
            </a:r>
            <a:br>
              <a:rPr lang="ru-RU" sz="3200" b="1" i="1" dirty="0" smtClean="0"/>
            </a:br>
            <a:r>
              <a:rPr lang="ru-RU" sz="3200" b="1" u="sng" dirty="0" smtClean="0"/>
              <a:t>Материалы: </a:t>
            </a:r>
            <a:r>
              <a:rPr lang="ru-RU" sz="32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3200" b="1" i="1" dirty="0" smtClean="0"/>
            </a:br>
            <a:r>
              <a:rPr lang="ru-RU" sz="3200" b="1" u="sng" dirty="0" smtClean="0"/>
              <a:t>Способ получения изображения: </a:t>
            </a:r>
            <a:r>
              <a:rPr lang="ru-RU" sz="32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endParaRPr lang="ru-RU" sz="3200" dirty="0"/>
          </a:p>
        </p:txBody>
      </p:sp>
    </p:spTree>
    <p:extLst>
      <p:ext uri="{BB962C8B-B14F-4D97-AF65-F5344CB8AC3E}">
        <p14:creationId xmlns:p14="http://schemas.microsoft.com/office/powerpoint/2010/main" val="3242416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4" y="0"/>
            <a:ext cx="12192000" cy="6877878"/>
          </a:xfrm>
          <a:prstGeom prst="rect">
            <a:avLst/>
          </a:prstGeom>
        </p:spPr>
      </p:pic>
      <p:sp>
        <p:nvSpPr>
          <p:cNvPr id="8" name="AutoShape 4" descr="Картинки по запросу рисунки детские  оттиск смятой бумагой"/>
          <p:cNvSpPr>
            <a:spLocks noChangeAspect="1" noChangeArrowheads="1"/>
          </p:cNvSpPr>
          <p:nvPr/>
        </p:nvSpPr>
        <p:spPr bwMode="auto">
          <a:xfrm>
            <a:off x="58593"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исунки детские  оттиск смятой бумагой"/>
          <p:cNvSpPr>
            <a:spLocks noChangeAspect="1" noChangeArrowheads="1"/>
          </p:cNvSpPr>
          <p:nvPr/>
        </p:nvSpPr>
        <p:spPr bwMode="auto">
          <a:xfrm>
            <a:off x="228023" y="-11664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8" name="Picture 14" descr="http://www.maam.ru/upload/blogs/detsad-283455-1459946502.jpg"/>
          <p:cNvPicPr>
            <a:picLocks noChangeAspect="1" noChangeArrowheads="1"/>
          </p:cNvPicPr>
          <p:nvPr/>
        </p:nvPicPr>
        <p:blipFill rotWithShape="1">
          <a:blip r:embed="rId3">
            <a:extLst>
              <a:ext uri="{28A0092B-C50C-407E-A947-70E740481C1C}">
                <a14:useLocalDpi xmlns:a14="http://schemas.microsoft.com/office/drawing/2010/main" val="0"/>
              </a:ext>
            </a:extLst>
          </a:blip>
          <a:srcRect t="2696" r="3510" b="5030"/>
          <a:stretch/>
        </p:blipFill>
        <p:spPr bwMode="auto">
          <a:xfrm>
            <a:off x="58593" y="35753"/>
            <a:ext cx="11985282" cy="671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16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6" name="Заголовок 1"/>
          <p:cNvSpPr txBox="1">
            <a:spLocks/>
          </p:cNvSpPr>
          <p:nvPr/>
        </p:nvSpPr>
        <p:spPr>
          <a:xfrm>
            <a:off x="283771" y="1545635"/>
            <a:ext cx="11643185" cy="5053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1"/>
                  </a:solidFill>
                  <a:prstDash val="solid"/>
                </a:ln>
                <a:solidFill>
                  <a:srgbClr val="FF00FF"/>
                </a:solidFill>
                <a:effectLst>
                  <a:outerShdw blurRad="41275" dist="20320" dir="1800000" algn="tl" rotWithShape="0">
                    <a:srgbClr val="000000">
                      <a:alpha val="40000"/>
                    </a:srgbClr>
                  </a:outerShdw>
                </a:effectLst>
              </a:rPr>
              <a:t>Отпечатки листьев.</a:t>
            </a:r>
            <a:r>
              <a:rPr lang="ru-RU" sz="3200" i="1" dirty="0" smtClean="0"/>
              <a:t/>
            </a:r>
            <a:br>
              <a:rPr lang="ru-RU" sz="3200" i="1" dirty="0" smtClean="0"/>
            </a:br>
            <a:r>
              <a:rPr lang="ru-RU" sz="3200" b="1" u="sng" dirty="0" smtClean="0"/>
              <a:t>Возраст:</a:t>
            </a:r>
            <a:r>
              <a:rPr lang="ru-RU" sz="3200" b="1" i="1" dirty="0" smtClean="0"/>
              <a:t> от пяти лет.</a:t>
            </a:r>
            <a:br>
              <a:rPr lang="ru-RU" sz="3200" b="1" i="1" dirty="0" smtClean="0"/>
            </a:br>
            <a:r>
              <a:rPr lang="ru-RU" sz="3200" b="1" u="sng" dirty="0" smtClean="0"/>
              <a:t>Средства выразительности: </a:t>
            </a:r>
            <a:r>
              <a:rPr lang="ru-RU" sz="3200" b="1" i="1" dirty="0" smtClean="0"/>
              <a:t>фактура, цвет.</a:t>
            </a:r>
            <a:br>
              <a:rPr lang="ru-RU" sz="3200" b="1" i="1" dirty="0" smtClean="0"/>
            </a:br>
            <a:r>
              <a:rPr lang="ru-RU" sz="3200" b="1" u="sng" dirty="0" smtClean="0"/>
              <a:t>Материалы: </a:t>
            </a:r>
            <a:r>
              <a:rPr lang="ru-RU" sz="3200" b="1" i="1" dirty="0" smtClean="0"/>
              <a:t>бумага, листья разных деревьев (желательно опавшие), гуашь, кисти.</a:t>
            </a:r>
            <a:br>
              <a:rPr lang="ru-RU" sz="3200" b="1" i="1" dirty="0" smtClean="0"/>
            </a:br>
            <a:r>
              <a:rPr lang="ru-RU" sz="3200" b="1" u="sng" dirty="0" smtClean="0"/>
              <a:t>Способ  получения  изображения:  </a:t>
            </a:r>
            <a:r>
              <a:rPr lang="ru-RU" sz="3200" b="1" i="1" dirty="0" smtClean="0"/>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endParaRPr lang="ru-RU" sz="3200" i="1" dirty="0"/>
          </a:p>
        </p:txBody>
      </p:sp>
    </p:spTree>
    <p:extLst>
      <p:ext uri="{BB962C8B-B14F-4D97-AF65-F5344CB8AC3E}">
        <p14:creationId xmlns:p14="http://schemas.microsoft.com/office/powerpoint/2010/main" val="3700915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7170" name="Picture 2" descr="http://luchikivnuchiki.ru/wp-content/uploads/2012/09/%D1%80%D0%B8%D1%81%D0%BE%D0%B2%D0%B0%D0%BD%D0%B8%D0%B5-%D0%BE%D1%82%D0%BF%D0%B5%D1%87%D0%B0%D1%82%D0%BA%D0%B0%D0%BC%D0%B8-%D0%BB%D0%B8%D1%81%D1%82%D1%8C%D0%B5%D0%B2.jpg"/>
          <p:cNvPicPr>
            <a:picLocks noChangeAspect="1" noChangeArrowheads="1"/>
          </p:cNvPicPr>
          <p:nvPr/>
        </p:nvPicPr>
        <p:blipFill rotWithShape="1">
          <a:blip r:embed="rId3">
            <a:extLst>
              <a:ext uri="{28A0092B-C50C-407E-A947-70E740481C1C}">
                <a14:useLocalDpi xmlns:a14="http://schemas.microsoft.com/office/drawing/2010/main" val="0"/>
              </a:ext>
            </a:extLst>
          </a:blip>
          <a:srcRect l="3130" r="1416"/>
          <a:stretch/>
        </p:blipFill>
        <p:spPr bwMode="auto">
          <a:xfrm>
            <a:off x="138544" y="124691"/>
            <a:ext cx="6747957" cy="65844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odnako.su/upload/images/real/2015/01/16/113526_1.png"/>
          <p:cNvPicPr>
            <a:picLocks noChangeAspect="1" noChangeArrowheads="1"/>
          </p:cNvPicPr>
          <p:nvPr/>
        </p:nvPicPr>
        <p:blipFill rotWithShape="1">
          <a:blip r:embed="rId4">
            <a:extLst>
              <a:ext uri="{28A0092B-C50C-407E-A947-70E740481C1C}">
                <a14:useLocalDpi xmlns:a14="http://schemas.microsoft.com/office/drawing/2010/main" val="0"/>
              </a:ext>
            </a:extLst>
          </a:blip>
          <a:srcRect l="2398" r="37978"/>
          <a:stretch/>
        </p:blipFill>
        <p:spPr bwMode="auto">
          <a:xfrm>
            <a:off x="6276108" y="124691"/>
            <a:ext cx="5597237" cy="658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92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467544" y="260648"/>
            <a:ext cx="11419656" cy="631243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a:solidFill>
                    <a:schemeClr val="tx1"/>
                  </a:solidFill>
                </a:ln>
                <a:solidFill>
                  <a:srgbClr val="00B050"/>
                </a:solidFill>
              </a:rPr>
              <a:t>Тычок жесткой полусухой кистью.</a:t>
            </a:r>
            <a:r>
              <a:rPr lang="ru-RU" sz="3200" b="1" dirty="0" smtClean="0"/>
              <a:t/>
            </a:r>
            <a:br>
              <a:rPr lang="ru-RU" sz="3200" b="1" dirty="0" smtClean="0"/>
            </a:br>
            <a:r>
              <a:rPr lang="ru-RU" sz="3200" b="1" u="sng" dirty="0" smtClean="0">
                <a:ln w="12700">
                  <a:solidFill>
                    <a:schemeClr val="tx2">
                      <a:satMod val="155000"/>
                    </a:schemeClr>
                  </a:solidFill>
                  <a:prstDash val="solid"/>
                </a:ln>
                <a:effectLst>
                  <a:outerShdw blurRad="41275" dist="20320" dir="1800000" algn="tl" rotWithShape="0">
                    <a:srgbClr val="000000">
                      <a:alpha val="40000"/>
                    </a:srgbClr>
                  </a:outerShdw>
                </a:effectLst>
              </a:rPr>
              <a:t>Возраст:</a:t>
            </a: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ru-RU" sz="3200" b="1" i="1" dirty="0" smtClean="0"/>
              <a:t>любой.</a:t>
            </a:r>
            <a:br>
              <a:rPr lang="ru-RU" sz="3200" b="1" i="1" dirty="0" smtClean="0"/>
            </a:br>
            <a:r>
              <a:rPr lang="ru-RU" sz="3200" b="1" u="sng" dirty="0" smtClean="0">
                <a:ln w="12700">
                  <a:solidFill>
                    <a:schemeClr val="tx2">
                      <a:satMod val="155000"/>
                    </a:schemeClr>
                  </a:solidFill>
                  <a:prstDash val="solid"/>
                </a:ln>
                <a:effectLst>
                  <a:outerShdw blurRad="41275" dist="20320" dir="1800000" algn="tl" rotWithShape="0">
                    <a:srgbClr val="000000">
                      <a:alpha val="40000"/>
                    </a:srgbClr>
                  </a:outerShdw>
                </a:effectLst>
              </a:rPr>
              <a:t>Средства выразительности:</a:t>
            </a: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ru-RU" sz="3200" b="1" i="1" dirty="0" smtClean="0"/>
              <a:t>фактурность окраски, цвет.</a:t>
            </a:r>
            <a:br>
              <a:rPr lang="ru-RU" sz="3200" b="1" i="1" dirty="0" smtClean="0"/>
            </a:br>
            <a:r>
              <a:rPr lang="ru-RU" sz="3200" b="1" u="sng" dirty="0" smtClean="0">
                <a:ln w="12700">
                  <a:solidFill>
                    <a:schemeClr val="tx2">
                      <a:satMod val="155000"/>
                    </a:schemeClr>
                  </a:solidFill>
                  <a:prstDash val="solid"/>
                </a:ln>
                <a:effectLst>
                  <a:outerShdw blurRad="41275" dist="20320" dir="1800000" algn="tl" rotWithShape="0">
                    <a:srgbClr val="000000">
                      <a:alpha val="40000"/>
                    </a:srgbClr>
                  </a:outerShdw>
                </a:effectLst>
              </a:rPr>
              <a:t>Материалы: </a:t>
            </a:r>
            <a:r>
              <a:rPr lang="ru-RU" sz="3200" b="1" i="1" dirty="0" smtClean="0"/>
              <a:t>жесткая кисть, гуашь, бумага любого цвета и формата либо вырезанный силуэт пушистого или колючего животного.</a:t>
            </a:r>
            <a:br>
              <a:rPr lang="ru-RU" sz="3200" b="1" i="1" dirty="0" smtClean="0"/>
            </a:br>
            <a:r>
              <a:rPr lang="ru-RU" sz="3200" b="1" u="sng" dirty="0" smtClean="0">
                <a:ln w="12700">
                  <a:solidFill>
                    <a:schemeClr val="tx2">
                      <a:satMod val="155000"/>
                    </a:schemeClr>
                  </a:solidFill>
                  <a:prstDash val="solid"/>
                </a:ln>
                <a:effectLst>
                  <a:outerShdw blurRad="41275" dist="20320" dir="1800000" algn="tl" rotWithShape="0">
                    <a:srgbClr val="000000">
                      <a:alpha val="40000"/>
                    </a:srgbClr>
                  </a:outerShdw>
                </a:effectLst>
              </a:rPr>
              <a:t>Способ получения изображения: </a:t>
            </a:r>
            <a:r>
              <a:rPr lang="ru-RU" sz="3200" b="1" i="1" dirty="0" smtClean="0"/>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endParaRPr lang="ru-RU" sz="3200" dirty="0"/>
          </a:p>
        </p:txBody>
      </p:sp>
    </p:spTree>
    <p:extLst>
      <p:ext uri="{BB962C8B-B14F-4D97-AF65-F5344CB8AC3E}">
        <p14:creationId xmlns:p14="http://schemas.microsoft.com/office/powerpoint/2010/main" val="228861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8194" name="Picture 2" descr="http://www.maam.ru/upload/blogs/e8242d9e9cb58bd3c61cc9d22272c9a2.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52242" t="1142" b="6701"/>
          <a:stretch/>
        </p:blipFill>
        <p:spPr bwMode="auto">
          <a:xfrm>
            <a:off x="248478" y="97799"/>
            <a:ext cx="5883201" cy="6760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ok-t.ru/helpiksorg/baza1/275400242294.files/image012.jpg"/>
          <p:cNvPicPr>
            <a:picLocks noChangeAspect="1" noChangeArrowheads="1"/>
          </p:cNvPicPr>
          <p:nvPr/>
        </p:nvPicPr>
        <p:blipFill rotWithShape="1">
          <a:blip r:embed="rId4">
            <a:extLst>
              <a:ext uri="{28A0092B-C50C-407E-A947-70E740481C1C}">
                <a14:useLocalDpi xmlns:a14="http://schemas.microsoft.com/office/drawing/2010/main" val="0"/>
              </a:ext>
            </a:extLst>
          </a:blip>
          <a:srcRect b="4240"/>
          <a:stretch/>
        </p:blipFill>
        <p:spPr bwMode="auto">
          <a:xfrm>
            <a:off x="6380157" y="132240"/>
            <a:ext cx="5380382" cy="657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06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4"/>
            <a:ext cx="12192000" cy="6877878"/>
          </a:xfrm>
          <a:prstGeom prst="rect">
            <a:avLst/>
          </a:prstGeom>
        </p:spPr>
      </p:pic>
      <p:sp>
        <p:nvSpPr>
          <p:cNvPr id="5" name="Заголовок 1"/>
          <p:cNvSpPr txBox="1">
            <a:spLocks/>
          </p:cNvSpPr>
          <p:nvPr/>
        </p:nvSpPr>
        <p:spPr>
          <a:xfrm>
            <a:off x="323528" y="2266122"/>
            <a:ext cx="11444402" cy="4436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u="sng" dirty="0" smtClean="0"/>
              <a:t>Возраст: </a:t>
            </a:r>
            <a:r>
              <a:rPr lang="ru-RU" sz="3200" b="1" i="1" dirty="0" smtClean="0"/>
              <a:t>от 2 лет.</a:t>
            </a:r>
            <a:br>
              <a:rPr lang="ru-RU" sz="3200" b="1" i="1" dirty="0" smtClean="0"/>
            </a:br>
            <a:r>
              <a:rPr lang="ru-RU" sz="3200" b="1" u="sng" dirty="0" smtClean="0"/>
              <a:t>Средства выразительности: </a:t>
            </a:r>
            <a:r>
              <a:rPr lang="ru-RU" sz="3200" b="1" i="1" dirty="0" smtClean="0"/>
              <a:t>пятно, фактура, цвет.</a:t>
            </a:r>
            <a:br>
              <a:rPr lang="ru-RU" sz="3200" b="1" i="1" dirty="0" smtClean="0"/>
            </a:br>
            <a:r>
              <a:rPr lang="ru-RU" sz="3200" b="1" u="sng" dirty="0" smtClean="0"/>
              <a:t>Материалы:</a:t>
            </a:r>
            <a:r>
              <a:rPr lang="ru-RU" sz="3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3200" b="1" i="1" dirty="0" smtClean="0"/>
            </a:br>
            <a:r>
              <a:rPr lang="ru-RU" sz="3200" b="1" u="sng" dirty="0" smtClean="0"/>
              <a:t>Способ получения изображения: </a:t>
            </a:r>
            <a:r>
              <a:rPr lang="ru-RU" sz="3200" b="1" i="1" dirty="0" smtClean="0"/>
              <a:t>ребенок прижимает ватную палочку, тычок к штемпельной подушке с краской и наносит оттиск на бумагу. Чтобы получить другой цвет, меняются и блюдце и палочки или тычки.</a:t>
            </a:r>
            <a:endParaRPr lang="ru-RU" sz="3200" b="1" i="1" dirty="0"/>
          </a:p>
        </p:txBody>
      </p:sp>
      <p:sp>
        <p:nvSpPr>
          <p:cNvPr id="6" name="Rectangle 1"/>
          <p:cNvSpPr>
            <a:spLocks noChangeArrowheads="1"/>
          </p:cNvSpPr>
          <p:nvPr/>
        </p:nvSpPr>
        <p:spPr bwMode="auto">
          <a:xfrm>
            <a:off x="323528" y="1681347"/>
            <a:ext cx="1144440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a:t>
            </a:r>
            <a:r>
              <a:rPr kumimoji="0" lang="ru-RU" sz="3200" b="1" i="1" u="none" strike="noStrike" normalizeH="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a:t>
            </a:r>
            <a:r>
              <a:rPr lang="ru-RU" sz="32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тычками</a:t>
            </a:r>
            <a:endParaRPr kumimoji="0" lang="ru-RU" sz="32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3735252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9218" name="Picture 2" descr="http://grafomanim.ru/wp-content/uploads/2014/11/Osen-m.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01" r="21836"/>
          <a:stretch/>
        </p:blipFill>
        <p:spPr bwMode="auto">
          <a:xfrm>
            <a:off x="172279" y="62810"/>
            <a:ext cx="6274288" cy="671250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kladraz.ru/upload/blogs/5996_26d09c4a5d2dbc74c2a86515ca794e16.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07" r="19913"/>
          <a:stretch/>
        </p:blipFill>
        <p:spPr bwMode="auto">
          <a:xfrm>
            <a:off x="6446566" y="201542"/>
            <a:ext cx="5649651" cy="657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75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Прямоугольник 4"/>
          <p:cNvSpPr/>
          <p:nvPr/>
        </p:nvSpPr>
        <p:spPr>
          <a:xfrm>
            <a:off x="2752855" y="2073601"/>
            <a:ext cx="6328977" cy="1569660"/>
          </a:xfrm>
          <a:prstGeom prst="rect">
            <a:avLst/>
          </a:prstGeom>
        </p:spPr>
        <p:txBody>
          <a:bodyPr wrap="none">
            <a:spAutoFit/>
          </a:bodyPr>
          <a:lstStyle/>
          <a:p>
            <a:r>
              <a:rPr lang="ru-RU" sz="48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Нетрадиционные </a:t>
            </a:r>
            <a:endParaRPr lang="ru-RU" sz="48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endParaRPr>
          </a:p>
          <a:p>
            <a:r>
              <a:rPr lang="ru-RU" sz="48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техники </a:t>
            </a:r>
            <a:r>
              <a:rPr lang="ru-RU" sz="4800" b="1" i="1" dirty="0" smtClean="0">
                <a:ln w="17780" cmpd="sng">
                  <a:solidFill>
                    <a:srgbClr val="FFFFFF"/>
                  </a:solidFill>
                  <a:prstDash val="solid"/>
                  <a:miter lim="800000"/>
                </a:ln>
                <a:solidFill>
                  <a:srgbClr val="FF0000"/>
                </a:solidFill>
                <a:effectLst>
                  <a:outerShdw blurRad="50800" algn="tl" rotWithShape="0">
                    <a:srgbClr val="000000"/>
                  </a:outerShdw>
                </a:effectLst>
                <a:latin typeface="Segoe Print" panose="02000600000000000000" pitchFamily="2" charset="0"/>
              </a:rPr>
              <a:t>рисования</a:t>
            </a:r>
            <a:endParaRPr lang="ru-RU" sz="4800" i="1" dirty="0">
              <a:solidFill>
                <a:srgbClr val="FF0000"/>
              </a:solidFill>
              <a:latin typeface="Segoe Print" panose="02000600000000000000" pitchFamily="2" charset="0"/>
            </a:endParaRPr>
          </a:p>
        </p:txBody>
      </p:sp>
      <p:sp>
        <p:nvSpPr>
          <p:cNvPr id="6" name="TextBox 5"/>
          <p:cNvSpPr txBox="1"/>
          <p:nvPr/>
        </p:nvSpPr>
        <p:spPr>
          <a:xfrm>
            <a:off x="5882878" y="6135757"/>
            <a:ext cx="4074770" cy="369332"/>
          </a:xfrm>
          <a:prstGeom prst="rect">
            <a:avLst/>
          </a:prstGeom>
          <a:noFill/>
        </p:spPr>
        <p:txBody>
          <a:bodyPr wrap="none" rtlCol="0">
            <a:spAutoFit/>
          </a:bodyPr>
          <a:lstStyle/>
          <a:p>
            <a:r>
              <a:rPr lang="ru-RU" dirty="0" smtClean="0"/>
              <a:t>Подготовил: воспитатель Бабурина Ю.С</a:t>
            </a:r>
            <a:endParaRPr lang="ru-RU" dirty="0"/>
          </a:p>
        </p:txBody>
      </p:sp>
    </p:spTree>
    <p:extLst>
      <p:ext uri="{BB962C8B-B14F-4D97-AF65-F5344CB8AC3E}">
        <p14:creationId xmlns:p14="http://schemas.microsoft.com/office/powerpoint/2010/main" val="1828438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56"/>
            <a:ext cx="12192000" cy="6877878"/>
          </a:xfrm>
          <a:prstGeom prst="rect">
            <a:avLst/>
          </a:prstGeom>
        </p:spPr>
      </p:pic>
      <p:sp>
        <p:nvSpPr>
          <p:cNvPr id="5" name="Заголовок 1"/>
          <p:cNvSpPr txBox="1">
            <a:spLocks/>
          </p:cNvSpPr>
          <p:nvPr/>
        </p:nvSpPr>
        <p:spPr>
          <a:xfrm>
            <a:off x="429546" y="2451652"/>
            <a:ext cx="11537168" cy="323353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Восковые мелки (свеча) + акварель.</a:t>
            </a:r>
            <a:r>
              <a:rPr lang="ru-RU" sz="2800" b="1" dirty="0" smtClean="0"/>
              <a:t/>
            </a:r>
            <a:br>
              <a:rPr lang="ru-RU" sz="2800" b="1" dirty="0" smtClean="0"/>
            </a:br>
            <a:r>
              <a:rPr lang="ru-RU" sz="2800" b="1" u="sng" dirty="0" smtClean="0"/>
              <a:t>Возраст: </a:t>
            </a:r>
            <a:r>
              <a:rPr lang="ru-RU" sz="2800" b="1" i="1" dirty="0" smtClean="0"/>
              <a:t>от четырех лет.</a:t>
            </a:r>
            <a:br>
              <a:rPr lang="ru-RU" sz="2800" b="1" i="1" dirty="0" smtClean="0"/>
            </a:br>
            <a:r>
              <a:rPr lang="ru-RU" sz="2800" b="1" u="sng" dirty="0" smtClean="0"/>
              <a:t>Средства выразительности: </a:t>
            </a:r>
            <a:r>
              <a:rPr lang="ru-RU" sz="2800" b="1" i="1" dirty="0" smtClean="0"/>
              <a:t>цвет, линия, пятно, фактура.</a:t>
            </a:r>
          </a:p>
          <a:p>
            <a:pPr algn="l"/>
            <a:r>
              <a:rPr lang="ru-RU" sz="2800" b="1" u="sng" dirty="0" smtClean="0"/>
              <a:t>Материалы:</a:t>
            </a:r>
            <a:r>
              <a:rPr lang="ru-RU" sz="2800" b="1" i="1" dirty="0" smtClean="0"/>
              <a:t> восковые мелки, плотная белая бумага, акварель, кисти. </a:t>
            </a:r>
            <a:br>
              <a:rPr lang="ru-RU" sz="2800" b="1" i="1" dirty="0" smtClean="0"/>
            </a:br>
            <a:r>
              <a:rPr lang="ru-RU" sz="2800" b="1" u="sng" dirty="0" smtClean="0"/>
              <a:t>Способ получения изображения: </a:t>
            </a:r>
            <a:r>
              <a:rPr lang="ru-RU" sz="2800" b="1" i="1" dirty="0" smtClean="0"/>
              <a:t>ребенок рисует восковыми мелками на белой бумаге. Затем закрашивает лист акварелью в один или несколько цветов. Рисунок мелками остается не закрашенным.</a:t>
            </a:r>
            <a:br>
              <a:rPr lang="ru-RU" sz="2800" b="1" i="1" dirty="0" smtClean="0"/>
            </a:br>
            <a:endParaRPr lang="ru-RU" sz="2800" dirty="0"/>
          </a:p>
        </p:txBody>
      </p:sp>
    </p:spTree>
    <p:extLst>
      <p:ext uri="{BB962C8B-B14F-4D97-AF65-F5344CB8AC3E}">
        <p14:creationId xmlns:p14="http://schemas.microsoft.com/office/powerpoint/2010/main" val="364575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3" y="-28735"/>
            <a:ext cx="12192000" cy="6877878"/>
          </a:xfrm>
          <a:prstGeom prst="rect">
            <a:avLst/>
          </a:prstGeom>
        </p:spPr>
      </p:pic>
      <p:pic>
        <p:nvPicPr>
          <p:cNvPr id="10242" name="Picture 2" descr="http://www.maam.ru/upload/blogs/detsad-186315-14304158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586" b="5561"/>
          <a:stretch/>
        </p:blipFill>
        <p:spPr bwMode="auto">
          <a:xfrm>
            <a:off x="172278" y="89568"/>
            <a:ext cx="6414052" cy="66589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ejka.ru/uploads/images/8/a/8/e/3/82b7d75d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330" y="89568"/>
            <a:ext cx="5433392" cy="665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69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a:ln>
            <a:solidFill>
              <a:srgbClr val="FF00FF"/>
            </a:solidFill>
          </a:ln>
        </p:spPr>
      </p:pic>
      <p:sp>
        <p:nvSpPr>
          <p:cNvPr id="5" name="Заголовок 1"/>
          <p:cNvSpPr txBox="1">
            <a:spLocks/>
          </p:cNvSpPr>
          <p:nvPr/>
        </p:nvSpPr>
        <p:spPr>
          <a:xfrm>
            <a:off x="289518" y="1378226"/>
            <a:ext cx="11584429" cy="52478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Монотипия предметная.</a:t>
            </a:r>
            <a:r>
              <a:rPr lang="ru-RU" sz="3200" b="1" dirty="0" smtClean="0"/>
              <a:t/>
            </a:r>
            <a:br>
              <a:rPr lang="ru-RU" sz="3200" b="1" dirty="0" smtClean="0"/>
            </a:br>
            <a:r>
              <a:rPr lang="ru-RU" sz="3200" b="1" u="sng" dirty="0" smtClean="0"/>
              <a:t>Возраст:</a:t>
            </a:r>
            <a:r>
              <a:rPr lang="ru-RU" sz="3200" b="1" i="1" dirty="0" smtClean="0"/>
              <a:t> от пяти лет.</a:t>
            </a:r>
            <a:br>
              <a:rPr lang="ru-RU" sz="3200" b="1" i="1" dirty="0" smtClean="0"/>
            </a:br>
            <a:r>
              <a:rPr lang="ru-RU" sz="3200" b="1" u="sng" dirty="0" smtClean="0"/>
              <a:t>Средства выразительности: </a:t>
            </a:r>
            <a:r>
              <a:rPr lang="ru-RU" sz="3200" b="1" i="1" dirty="0" smtClean="0"/>
              <a:t>пятно, цвет, симметрия.</a:t>
            </a:r>
            <a:br>
              <a:rPr lang="ru-RU" sz="3200" b="1" i="1" dirty="0" smtClean="0"/>
            </a:br>
            <a:r>
              <a:rPr lang="ru-RU" sz="3200" b="1" u="sng" dirty="0" smtClean="0"/>
              <a:t>Материалы:</a:t>
            </a:r>
            <a:r>
              <a:rPr lang="ru-RU" sz="3200" b="1" i="1" dirty="0" smtClean="0"/>
              <a:t> плотная бумага, кисти, гуашь или акварель.</a:t>
            </a:r>
            <a:br>
              <a:rPr lang="ru-RU" sz="3200" b="1" i="1" dirty="0" smtClean="0"/>
            </a:br>
            <a:r>
              <a:rPr lang="ru-RU" sz="3200" b="1" u="sng" dirty="0" smtClean="0"/>
              <a:t>Способ получения изображения: </a:t>
            </a:r>
            <a:r>
              <a:rPr lang="ru-RU" sz="32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endParaRPr lang="ru-RU" sz="3200" dirty="0"/>
          </a:p>
        </p:txBody>
      </p:sp>
    </p:spTree>
    <p:extLst>
      <p:ext uri="{BB962C8B-B14F-4D97-AF65-F5344CB8AC3E}">
        <p14:creationId xmlns:p14="http://schemas.microsoft.com/office/powerpoint/2010/main" val="2521926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1266" name="Picture 2" descr="http://masterpodelok.com/uploads/posts/2013-07-16/3231.jpg"/>
          <p:cNvPicPr>
            <a:picLocks noChangeAspect="1" noChangeArrowheads="1"/>
          </p:cNvPicPr>
          <p:nvPr/>
        </p:nvPicPr>
        <p:blipFill rotWithShape="1">
          <a:blip r:embed="rId3">
            <a:extLst>
              <a:ext uri="{28A0092B-C50C-407E-A947-70E740481C1C}">
                <a14:useLocalDpi xmlns:a14="http://schemas.microsoft.com/office/drawing/2010/main" val="0"/>
              </a:ext>
            </a:extLst>
          </a:blip>
          <a:srcRect l="9724" r="9371"/>
          <a:stretch/>
        </p:blipFill>
        <p:spPr bwMode="auto">
          <a:xfrm>
            <a:off x="159026" y="35767"/>
            <a:ext cx="6864626" cy="67665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ped-kopilka.ru/images/IMG_2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52" y="35767"/>
            <a:ext cx="5061140" cy="674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5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225287" y="260648"/>
            <a:ext cx="11675165" cy="6325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300" b="1" dirty="0" smtClean="0">
                <a:ln w="12700">
                  <a:solidFill>
                    <a:schemeClr val="tx1"/>
                  </a:solidFill>
                  <a:prstDash val="solid"/>
                </a:ln>
                <a:solidFill>
                  <a:srgbClr val="DF2E0B"/>
                </a:solidFill>
                <a:effectLst>
                  <a:outerShdw blurRad="41275" dist="20320" dir="1800000" algn="tl" rotWithShape="0">
                    <a:srgbClr val="000000">
                      <a:alpha val="40000"/>
                    </a:srgbClr>
                  </a:outerShdw>
                </a:effectLst>
              </a:rPr>
              <a:t>Монотипия пейзажная</a:t>
            </a:r>
            <a:r>
              <a:rPr lang="ru-RU" sz="2800" dirty="0" smtClean="0"/>
              <a:t/>
            </a:r>
            <a:br>
              <a:rPr lang="ru-RU" sz="2800" dirty="0" smtClean="0"/>
            </a:br>
            <a:r>
              <a:rPr lang="ru-RU" sz="2800" b="1" u="sng" dirty="0" smtClean="0"/>
              <a:t>Возраст:</a:t>
            </a:r>
            <a:r>
              <a:rPr lang="ru-RU" sz="2800" b="1" i="1" dirty="0" smtClean="0"/>
              <a:t> от 6 лет </a:t>
            </a:r>
            <a:br>
              <a:rPr lang="ru-RU" sz="2800" b="1" i="1" dirty="0" smtClean="0"/>
            </a:br>
            <a:r>
              <a:rPr lang="ru-RU" sz="2800" b="1" u="sng" dirty="0" smtClean="0"/>
              <a:t>Средства выразительности: </a:t>
            </a:r>
            <a:r>
              <a:rPr lang="ru-RU" sz="2800" b="1" i="1" dirty="0" smtClean="0"/>
              <a:t>пятно, тон, вертикальная симметрия, изображение пространства в композиции. </a:t>
            </a:r>
            <a:br>
              <a:rPr lang="ru-RU" sz="2800" b="1" i="1" dirty="0" smtClean="0"/>
            </a:br>
            <a:r>
              <a:rPr lang="ru-RU" sz="2800" b="1" u="sng" dirty="0" smtClean="0"/>
              <a:t>Материалы:</a:t>
            </a:r>
            <a:r>
              <a:rPr lang="ru-RU" sz="2800" b="1" i="1" dirty="0" smtClean="0"/>
              <a:t> бумага, кисти, гуашь (акварель), губка, кафельная плитка. </a:t>
            </a:r>
            <a:br>
              <a:rPr lang="ru-RU" sz="2800" b="1" i="1" dirty="0" smtClean="0"/>
            </a:br>
            <a:r>
              <a:rPr lang="ru-RU" sz="2800" b="1" u="sng" dirty="0" smtClean="0"/>
              <a:t>Способ получения изображения: </a:t>
            </a:r>
            <a:r>
              <a:rPr lang="ru-RU" sz="2800" b="1" i="1" dirty="0" smtClean="0"/>
              <a:t>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a:t>
            </a:r>
            <a:endParaRPr lang="ru-RU" sz="2800" b="1" i="1" dirty="0"/>
          </a:p>
        </p:txBody>
      </p:sp>
    </p:spTree>
    <p:extLst>
      <p:ext uri="{BB962C8B-B14F-4D97-AF65-F5344CB8AC3E}">
        <p14:creationId xmlns:p14="http://schemas.microsoft.com/office/powerpoint/2010/main" val="2122692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2290" name="Picture 2" descr="http://www.maam.ru/upload/blogs/79a6944a0f08f342929705b31bff9bac.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2563" t="2794" r="2019" b="3527"/>
          <a:stretch/>
        </p:blipFill>
        <p:spPr bwMode="auto">
          <a:xfrm>
            <a:off x="265043" y="79825"/>
            <a:ext cx="11555896" cy="667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17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278296" y="274638"/>
            <a:ext cx="11595652" cy="641771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300" b="1" dirty="0" smtClean="0">
                <a:ln w="12700">
                  <a:solidFill>
                    <a:schemeClr val="tx1"/>
                  </a:solidFill>
                  <a:prstDash val="solid"/>
                </a:ln>
                <a:solidFill>
                  <a:srgbClr val="FFFF00"/>
                </a:solidFill>
              </a:rPr>
              <a:t>Кляксография обычная.</a:t>
            </a:r>
            <a:r>
              <a:rPr lang="ru-RU" sz="3200" b="1" dirty="0" smtClean="0"/>
              <a:t/>
            </a:r>
            <a:br>
              <a:rPr lang="ru-RU" sz="3200" b="1" dirty="0" smtClean="0"/>
            </a:br>
            <a:r>
              <a:rPr lang="ru-RU" sz="3200" b="1" u="sng" dirty="0" smtClean="0"/>
              <a:t>Возраст:</a:t>
            </a:r>
            <a:r>
              <a:rPr lang="ru-RU" sz="3200" b="1" i="1" dirty="0" smtClean="0"/>
              <a:t> от пяти лет.</a:t>
            </a:r>
            <a:br>
              <a:rPr lang="ru-RU" sz="3200" b="1" i="1" dirty="0" smtClean="0"/>
            </a:br>
            <a:r>
              <a:rPr lang="ru-RU" sz="3200" b="1" u="sng" dirty="0" smtClean="0"/>
              <a:t>Средства выразительности</a:t>
            </a:r>
            <a:r>
              <a:rPr lang="ru-RU" sz="3200" b="1" i="1" dirty="0" smtClean="0"/>
              <a:t>: пятно.</a:t>
            </a:r>
            <a:br>
              <a:rPr lang="ru-RU" sz="3200" b="1" i="1" dirty="0" smtClean="0"/>
            </a:br>
            <a:r>
              <a:rPr lang="ru-RU" sz="3200" b="1" u="sng" dirty="0" smtClean="0"/>
              <a:t>Материалы: </a:t>
            </a:r>
            <a:r>
              <a:rPr lang="ru-RU" sz="3200" b="1" i="1" dirty="0" smtClean="0"/>
              <a:t>бумага, жидко разведенная гуашь в мисочке, ложечка.</a:t>
            </a:r>
            <a:br>
              <a:rPr lang="ru-RU" sz="3200" b="1" i="1" dirty="0" smtClean="0"/>
            </a:br>
            <a:r>
              <a:rPr lang="ru-RU" sz="3200" b="1" i="1" dirty="0" smtClean="0"/>
              <a:t> </a:t>
            </a:r>
            <a:r>
              <a:rPr lang="ru-RU" sz="3200" b="1" u="sng" dirty="0" smtClean="0"/>
              <a:t>Способ получения изображения: </a:t>
            </a:r>
            <a:r>
              <a:rPr lang="ru-RU" sz="3200" b="1" i="1" dirty="0" smtClean="0"/>
              <a:t>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гуашь,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endParaRPr lang="ru-RU" sz="3200" dirty="0"/>
          </a:p>
        </p:txBody>
      </p:sp>
    </p:spTree>
    <p:extLst>
      <p:ext uri="{BB962C8B-B14F-4D97-AF65-F5344CB8AC3E}">
        <p14:creationId xmlns:p14="http://schemas.microsoft.com/office/powerpoint/2010/main" val="3406252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 y="-19878"/>
            <a:ext cx="12192000" cy="6877878"/>
          </a:xfrm>
          <a:prstGeom prst="rect">
            <a:avLst/>
          </a:prstGeom>
        </p:spPr>
      </p:pic>
      <p:pic>
        <p:nvPicPr>
          <p:cNvPr id="14338" name="Picture 2" descr="http://festival.1september.ru/articles/413851/img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75" y="54691"/>
            <a:ext cx="6995699" cy="67287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luntiki.ru/uploads/images/e/e/2/7/190/1e69dbca6d.jpg"/>
          <p:cNvPicPr>
            <a:picLocks noChangeAspect="1" noChangeArrowheads="1"/>
          </p:cNvPicPr>
          <p:nvPr/>
        </p:nvPicPr>
        <p:blipFill rotWithShape="1">
          <a:blip r:embed="rId4">
            <a:extLst>
              <a:ext uri="{28A0092B-C50C-407E-A947-70E740481C1C}">
                <a14:useLocalDpi xmlns:a14="http://schemas.microsoft.com/office/drawing/2010/main" val="0"/>
              </a:ext>
            </a:extLst>
          </a:blip>
          <a:srcRect l="20020" t="4476" r="25255" b="18550"/>
          <a:stretch/>
        </p:blipFill>
        <p:spPr bwMode="auto">
          <a:xfrm>
            <a:off x="6890282" y="54691"/>
            <a:ext cx="5141243" cy="67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89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8" name="TextBox 7"/>
          <p:cNvSpPr txBox="1"/>
          <p:nvPr/>
        </p:nvSpPr>
        <p:spPr>
          <a:xfrm>
            <a:off x="218661" y="2465507"/>
            <a:ext cx="11700639" cy="3539430"/>
          </a:xfrm>
          <a:prstGeom prst="rect">
            <a:avLst/>
          </a:prstGeom>
          <a:noFill/>
        </p:spPr>
        <p:txBody>
          <a:bodyPr wrap="none" rtlCol="0">
            <a:spAutoFit/>
          </a:bodyPr>
          <a:lstStyle/>
          <a:p>
            <a:r>
              <a:rPr lang="ru-RU" sz="3200" b="1" u="sng" dirty="0" smtClean="0">
                <a:latin typeface="+mj-lt"/>
              </a:rPr>
              <a:t>Возраст</a:t>
            </a:r>
            <a:r>
              <a:rPr lang="ru-RU" sz="3200" b="1" dirty="0" smtClean="0">
                <a:latin typeface="+mj-lt"/>
              </a:rPr>
              <a:t>: от 5 лет.</a:t>
            </a:r>
          </a:p>
          <a:p>
            <a:r>
              <a:rPr lang="ru-RU" sz="3200" b="1" u="sng" dirty="0" smtClean="0">
                <a:latin typeface="+mj-lt"/>
              </a:rPr>
              <a:t>Средства выразительности</a:t>
            </a:r>
            <a:r>
              <a:rPr lang="ru-RU" sz="3200" b="1" dirty="0" smtClean="0">
                <a:latin typeface="+mj-lt"/>
              </a:rPr>
              <a:t>: пятно.</a:t>
            </a:r>
          </a:p>
          <a:p>
            <a:r>
              <a:rPr lang="ru-RU" sz="3200" b="1" u="sng" dirty="0" smtClean="0">
                <a:latin typeface="+mj-lt"/>
              </a:rPr>
              <a:t>Материалы</a:t>
            </a:r>
            <a:r>
              <a:rPr lang="ru-RU" sz="3200" b="1" dirty="0" smtClean="0">
                <a:latin typeface="+mj-lt"/>
              </a:rPr>
              <a:t>: бумага, гуашь жидко разведенная, пипетка, </a:t>
            </a:r>
          </a:p>
          <a:p>
            <a:r>
              <a:rPr lang="ru-RU" sz="3200" b="1" dirty="0" smtClean="0">
                <a:latin typeface="+mj-lt"/>
              </a:rPr>
              <a:t>трубочка для коктейля. </a:t>
            </a:r>
          </a:p>
          <a:p>
            <a:r>
              <a:rPr lang="ru-RU" sz="3200" b="1" u="sng" dirty="0" smtClean="0">
                <a:latin typeface="+mj-lt"/>
              </a:rPr>
              <a:t>Способы получения изображения</a:t>
            </a:r>
            <a:r>
              <a:rPr lang="ru-RU" sz="3200" b="1" dirty="0" smtClean="0">
                <a:latin typeface="+mj-lt"/>
              </a:rPr>
              <a:t>: ребенок с пипетки капает краску</a:t>
            </a:r>
          </a:p>
          <a:p>
            <a:r>
              <a:rPr lang="ru-RU" sz="3200" b="1" dirty="0" smtClean="0">
                <a:latin typeface="+mj-lt"/>
              </a:rPr>
              <a:t>на лист, затем на эту капельку дует из трубочки так, чтобы ее конец</a:t>
            </a:r>
          </a:p>
          <a:p>
            <a:r>
              <a:rPr lang="ru-RU" sz="3200" b="1" dirty="0" smtClean="0">
                <a:latin typeface="+mj-lt"/>
              </a:rPr>
              <a:t>не касался капли краски. Недостающие детали дорисовываются.</a:t>
            </a:r>
            <a:endParaRPr lang="ru-RU" sz="3200" b="1" dirty="0">
              <a:latin typeface="+mj-lt"/>
            </a:endParaRPr>
          </a:p>
        </p:txBody>
      </p:sp>
      <p:sp>
        <p:nvSpPr>
          <p:cNvPr id="10" name="Прямоугольник 9"/>
          <p:cNvSpPr/>
          <p:nvPr/>
        </p:nvSpPr>
        <p:spPr>
          <a:xfrm>
            <a:off x="272700" y="1880732"/>
            <a:ext cx="4981235" cy="584775"/>
          </a:xfrm>
          <a:prstGeom prst="rect">
            <a:avLst/>
          </a:prstGeom>
        </p:spPr>
        <p:txBody>
          <a:bodyPr wrap="none">
            <a:spAutoFit/>
          </a:bodyPr>
          <a:lstStyle/>
          <a:p>
            <a:r>
              <a:rPr lang="ru-RU" sz="3200" b="1" dirty="0" smtClean="0">
                <a:ln w="12700">
                  <a:solidFill>
                    <a:schemeClr val="tx1"/>
                  </a:solidFill>
                  <a:prstDash val="solid"/>
                </a:ln>
                <a:solidFill>
                  <a:srgbClr val="FFFF00"/>
                </a:solidFill>
              </a:rPr>
              <a:t>Кляксография с трубочкой</a:t>
            </a:r>
            <a:r>
              <a:rPr lang="ru-RU" b="1" dirty="0" smtClean="0">
                <a:ln w="12700">
                  <a:solidFill>
                    <a:schemeClr val="tx1"/>
                  </a:solidFill>
                  <a:prstDash val="solid"/>
                </a:ln>
                <a:solidFill>
                  <a:srgbClr val="FFFF00"/>
                </a:solidFill>
              </a:rPr>
              <a:t>.</a:t>
            </a:r>
            <a:endParaRPr lang="ru-RU" dirty="0"/>
          </a:p>
        </p:txBody>
      </p:sp>
    </p:spTree>
    <p:extLst>
      <p:ext uri="{BB962C8B-B14F-4D97-AF65-F5344CB8AC3E}">
        <p14:creationId xmlns:p14="http://schemas.microsoft.com/office/powerpoint/2010/main" val="3532679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5" name="Picture 2" descr="http://festival.1september.ru/articles/575564/6.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06" b="1902"/>
          <a:stretch/>
        </p:blipFill>
        <p:spPr bwMode="auto">
          <a:xfrm>
            <a:off x="357808" y="66510"/>
            <a:ext cx="11436627" cy="674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8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Содержимое 2"/>
          <p:cNvSpPr txBox="1">
            <a:spLocks/>
          </p:cNvSpPr>
          <p:nvPr/>
        </p:nvSpPr>
        <p:spPr>
          <a:xfrm>
            <a:off x="178905" y="3044515"/>
            <a:ext cx="9799983" cy="30321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00B050"/>
                </a:solidFill>
                <a:effectLst>
                  <a:outerShdw blurRad="38100" dist="38100" dir="2700000" algn="tl">
                    <a:srgbClr val="000000">
                      <a:alpha val="43137"/>
                    </a:srgbClr>
                  </a:outerShdw>
                </a:effectLst>
                <a:latin typeface="Comic Sans MS" pitchFamily="66" charset="0"/>
              </a:rPr>
              <a:t>  </a:t>
            </a:r>
            <a:r>
              <a:rPr lang="ru-RU" sz="3200" b="1" dirty="0" smtClean="0">
                <a:ln w="12700">
                  <a:solidFill>
                    <a:schemeClr val="tx1"/>
                  </a:solidFill>
                  <a:prstDash val="solid"/>
                </a:ln>
                <a:solidFill>
                  <a:srgbClr val="0033CC"/>
                </a:solidFill>
                <a:effectLst>
                  <a:outerShdw blurRad="41275" dist="20320" dir="1800000" algn="tl" rotWithShape="0">
                    <a:srgbClr val="000000">
                      <a:alpha val="40000"/>
                    </a:srgbClr>
                  </a:outerShdw>
                </a:effectLst>
                <a:latin typeface="Segoe Print" pitchFamily="2" charset="0"/>
              </a:rPr>
              <a:t>это рисование направленное на умение отходить от стандарта. Главное условие: самостоятельно мыслить и получение неограниченных возможностей выразить в рисунке свои чувства и мысли, погрузиться в удивительный мир творчества.</a:t>
            </a:r>
            <a:endParaRPr lang="ru-RU" sz="3200" dirty="0" smtClean="0">
              <a:ln w="12700">
                <a:solidFill>
                  <a:schemeClr val="tx1"/>
                </a:solidFill>
                <a:prstDash val="solid"/>
              </a:ln>
              <a:solidFill>
                <a:srgbClr val="0033CC"/>
              </a:solidFill>
              <a:effectLst>
                <a:outerShdw blurRad="38100" dist="38100" dir="2700000" algn="tl">
                  <a:srgbClr val="000000">
                    <a:alpha val="43137"/>
                  </a:srgbClr>
                </a:outerShdw>
              </a:effectLst>
              <a:latin typeface="Segoe Print" pitchFamily="2" charset="0"/>
            </a:endParaRPr>
          </a:p>
          <a:p>
            <a:endParaRPr lang="ru-RU" dirty="0"/>
          </a:p>
        </p:txBody>
      </p:sp>
      <p:sp>
        <p:nvSpPr>
          <p:cNvPr id="6" name="Заголовок 1"/>
          <p:cNvSpPr txBox="1">
            <a:spLocks/>
          </p:cNvSpPr>
          <p:nvPr/>
        </p:nvSpPr>
        <p:spPr>
          <a:xfrm>
            <a:off x="178905" y="1917320"/>
            <a:ext cx="8229600" cy="114300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b="1"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Рисование с использованием нетрадиционной техники – </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endParaRPr>
          </a:p>
        </p:txBody>
      </p:sp>
    </p:spTree>
    <p:extLst>
      <p:ext uri="{BB962C8B-B14F-4D97-AF65-F5344CB8AC3E}">
        <p14:creationId xmlns:p14="http://schemas.microsoft.com/office/powerpoint/2010/main" val="3869774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sp>
        <p:nvSpPr>
          <p:cNvPr id="5" name="Прямоугольник 4"/>
          <p:cNvSpPr/>
          <p:nvPr/>
        </p:nvSpPr>
        <p:spPr>
          <a:xfrm>
            <a:off x="191653" y="1652635"/>
            <a:ext cx="4325030" cy="584775"/>
          </a:xfrm>
          <a:prstGeom prst="rect">
            <a:avLst/>
          </a:prstGeom>
        </p:spPr>
        <p:txBody>
          <a:bodyPr wrap="none">
            <a:spAutoFit/>
          </a:bodyPr>
          <a:lstStyle/>
          <a:p>
            <a:r>
              <a:rPr lang="ru-RU" sz="3200" b="1" dirty="0">
                <a:ln w="12700">
                  <a:solidFill>
                    <a:schemeClr val="tx1"/>
                  </a:solidFill>
                  <a:prstDash val="solid"/>
                </a:ln>
                <a:solidFill>
                  <a:srgbClr val="FFFF00"/>
                </a:solidFill>
              </a:rPr>
              <a:t>Кляксография с </a:t>
            </a:r>
            <a:r>
              <a:rPr lang="ru-RU" sz="3200" b="1" dirty="0" smtClean="0">
                <a:ln w="12700">
                  <a:solidFill>
                    <a:schemeClr val="tx1"/>
                  </a:solidFill>
                  <a:prstDash val="solid"/>
                </a:ln>
                <a:solidFill>
                  <a:srgbClr val="FFFF00"/>
                </a:solidFill>
              </a:rPr>
              <a:t>ниткой</a:t>
            </a:r>
            <a:endParaRPr lang="ru-RU" sz="3200" dirty="0"/>
          </a:p>
        </p:txBody>
      </p:sp>
      <p:sp>
        <p:nvSpPr>
          <p:cNvPr id="6" name="Прямоугольник 5"/>
          <p:cNvSpPr/>
          <p:nvPr/>
        </p:nvSpPr>
        <p:spPr>
          <a:xfrm>
            <a:off x="191653" y="2237410"/>
            <a:ext cx="11642538" cy="4031873"/>
          </a:xfrm>
          <a:prstGeom prst="rect">
            <a:avLst/>
          </a:prstGeom>
        </p:spPr>
        <p:txBody>
          <a:bodyPr wrap="square">
            <a:spAutoFit/>
          </a:bodyPr>
          <a:lstStyle/>
          <a:p>
            <a:r>
              <a:rPr lang="ru-RU" sz="3200" b="1" u="sng" dirty="0"/>
              <a:t>Возраст</a:t>
            </a:r>
            <a:r>
              <a:rPr lang="ru-RU" sz="3200" b="1" dirty="0"/>
              <a:t>: от 5 лет.</a:t>
            </a:r>
          </a:p>
          <a:p>
            <a:r>
              <a:rPr lang="ru-RU" sz="3200" b="1" u="sng" dirty="0"/>
              <a:t>Средства выразительности</a:t>
            </a:r>
            <a:r>
              <a:rPr lang="ru-RU" sz="3200" b="1" dirty="0"/>
              <a:t>: пятно.</a:t>
            </a:r>
          </a:p>
          <a:p>
            <a:r>
              <a:rPr lang="ru-RU" sz="3200" b="1" u="sng" dirty="0"/>
              <a:t>Материалы</a:t>
            </a:r>
            <a:r>
              <a:rPr lang="ru-RU" sz="3200" b="1" dirty="0"/>
              <a:t>: бумага, гуашь жидко разведенная, </a:t>
            </a:r>
            <a:r>
              <a:rPr lang="ru-RU" sz="3200" b="1" dirty="0" smtClean="0"/>
              <a:t>нить. </a:t>
            </a:r>
            <a:endParaRPr lang="ru-RU" sz="3200" b="1" dirty="0"/>
          </a:p>
          <a:p>
            <a:r>
              <a:rPr lang="ru-RU" sz="3200" b="1" u="sng" dirty="0"/>
              <a:t>Способы получения изображения</a:t>
            </a:r>
            <a:r>
              <a:rPr lang="ru-RU" sz="3200" b="1" dirty="0"/>
              <a:t>: </a:t>
            </a:r>
            <a:r>
              <a:rPr lang="ru-RU" sz="3200" b="1" dirty="0" smtClean="0"/>
              <a:t>ребенок опускает нить в краску, выкладывает ее узором на </a:t>
            </a:r>
            <a:r>
              <a:rPr lang="ru-RU" sz="3200" b="1" dirty="0"/>
              <a:t>лист, </a:t>
            </a:r>
            <a:r>
              <a:rPr lang="ru-RU" sz="3200" b="1" dirty="0" smtClean="0"/>
              <a:t>один конец остается свободным. Далее накладывает сверху второй лист, прижимает его рукой, выдергивает свободный конец нити, снимает верхний лист. </a:t>
            </a:r>
            <a:r>
              <a:rPr lang="ru-RU" sz="3200" b="1" dirty="0"/>
              <a:t>Недостающие детали дорисовываются.</a:t>
            </a:r>
            <a:endParaRPr lang="ru-RU" sz="3200" dirty="0"/>
          </a:p>
        </p:txBody>
      </p:sp>
    </p:spTree>
    <p:extLst>
      <p:ext uri="{BB962C8B-B14F-4D97-AF65-F5344CB8AC3E}">
        <p14:creationId xmlns:p14="http://schemas.microsoft.com/office/powerpoint/2010/main" val="1865390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6394" name="Picture 10" descr="http://122012.imgbb.ru/user/46/461121/1/83730f31d5fe4e0e79ce4a09423e6cc7.jpg"/>
          <p:cNvPicPr>
            <a:picLocks noChangeAspect="1" noChangeArrowheads="1"/>
          </p:cNvPicPr>
          <p:nvPr/>
        </p:nvPicPr>
        <p:blipFill rotWithShape="1">
          <a:blip r:embed="rId3">
            <a:extLst>
              <a:ext uri="{28A0092B-C50C-407E-A947-70E740481C1C}">
                <a14:useLocalDpi xmlns:a14="http://schemas.microsoft.com/office/drawing/2010/main" val="0"/>
              </a:ext>
            </a:extLst>
          </a:blip>
          <a:srcRect t="6684" b="17168"/>
          <a:stretch/>
        </p:blipFill>
        <p:spPr bwMode="auto">
          <a:xfrm>
            <a:off x="278294" y="23590"/>
            <a:ext cx="5856627" cy="670636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www.maam.ru/upload/blogs/detsad-345012-14361027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4281" t="15537" r="1575"/>
          <a:stretch/>
        </p:blipFill>
        <p:spPr bwMode="auto">
          <a:xfrm>
            <a:off x="6307199" y="63609"/>
            <a:ext cx="5500490" cy="666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7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6" name="Заголовок 1"/>
          <p:cNvSpPr txBox="1">
            <a:spLocks/>
          </p:cNvSpPr>
          <p:nvPr/>
        </p:nvSpPr>
        <p:spPr>
          <a:xfrm>
            <a:off x="255104" y="1828799"/>
            <a:ext cx="11681792" cy="3876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a:t>
            </a:r>
            <a:r>
              <a:rPr lang="ru-RU" sz="3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Набрызг</a:t>
            </a:r>
            <a:r>
              <a:rPr lang="ru-RU" sz="3200" b="1" dirty="0" smtClean="0"/>
              <a:t/>
            </a:r>
            <a:br>
              <a:rPr lang="ru-RU" sz="3200" b="1" dirty="0" smtClean="0"/>
            </a:br>
            <a:r>
              <a:rPr lang="ru-RU" sz="3200" b="1" u="sng" dirty="0" smtClean="0"/>
              <a:t>Возраст:</a:t>
            </a:r>
            <a:r>
              <a:rPr lang="ru-RU" sz="3200" b="1" i="1" dirty="0" smtClean="0"/>
              <a:t> от пяти лет.</a:t>
            </a:r>
            <a:br>
              <a:rPr lang="ru-RU" sz="3200" b="1" i="1" dirty="0" smtClean="0"/>
            </a:br>
            <a:r>
              <a:rPr lang="ru-RU" sz="3200" b="1" i="1" dirty="0" smtClean="0"/>
              <a:t> </a:t>
            </a:r>
            <a:r>
              <a:rPr lang="ru-RU" sz="3200" b="1" u="sng" dirty="0" smtClean="0"/>
              <a:t>Средства выразительности: </a:t>
            </a:r>
            <a:r>
              <a:rPr lang="ru-RU" sz="3200" b="1" i="1" dirty="0" smtClean="0"/>
              <a:t>точка, фактура.</a:t>
            </a:r>
            <a:br>
              <a:rPr lang="ru-RU" sz="3200" b="1" i="1" dirty="0" smtClean="0"/>
            </a:br>
            <a:r>
              <a:rPr lang="ru-RU" sz="3200" b="1" u="sng" dirty="0" smtClean="0"/>
              <a:t>Материалы: </a:t>
            </a:r>
            <a:r>
              <a:rPr lang="ru-RU" sz="3200" b="1" i="1" dirty="0" smtClean="0"/>
              <a:t>бумага, гуашь, жесткая кисть, кусочек плотного картона либо пластика (5x5 см).</a:t>
            </a:r>
            <a:br>
              <a:rPr lang="ru-RU" sz="3200" b="1" i="1" dirty="0" smtClean="0"/>
            </a:br>
            <a:r>
              <a:rPr lang="ru-RU" sz="3200" b="1" u="sng" dirty="0" smtClean="0"/>
              <a:t>Способ получения изображения: </a:t>
            </a:r>
            <a:r>
              <a:rPr lang="ru-RU" sz="3200" b="1" i="1" dirty="0" smtClean="0"/>
              <a:t>ребенок набирает краску на кисть и ударяет кистью о картон, который держит над бумагой. Краска разбрызгивается на бумагу.</a:t>
            </a:r>
            <a:endParaRPr lang="ru-RU" sz="3200" dirty="0"/>
          </a:p>
        </p:txBody>
      </p:sp>
    </p:spTree>
    <p:extLst>
      <p:ext uri="{BB962C8B-B14F-4D97-AF65-F5344CB8AC3E}">
        <p14:creationId xmlns:p14="http://schemas.microsoft.com/office/powerpoint/2010/main" val="2248499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7414" name="Picture 6" descr="http://sad7elochka.ru/wp-content/uploads/2012/09/%D0%BD%D0%B0%D0%B1%D1%80%D1%8B%D0%B7%D0%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27" y="85311"/>
            <a:ext cx="5502826" cy="66675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www.maam.ru/upload/blogs/detsad-211390-14289473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653" y="85311"/>
            <a:ext cx="6396521"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67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327517" y="1311966"/>
            <a:ext cx="11188622" cy="52972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i="1" dirty="0" smtClean="0">
                <a:ln w="12700">
                  <a:solidFill>
                    <a:schemeClr val="tx1"/>
                  </a:solidFill>
                  <a:prstDash val="solid"/>
                </a:ln>
                <a:solidFill>
                  <a:srgbClr val="FF66FF"/>
                </a:solidFill>
                <a:effectLst>
                  <a:outerShdw blurRad="41275" dist="20320" dir="1800000" algn="tl" rotWithShape="0">
                    <a:srgbClr val="000000">
                      <a:alpha val="40000"/>
                    </a:srgbClr>
                  </a:outerShdw>
                </a:effectLst>
              </a:rPr>
              <a:t>Рисование песком (крупой).</a:t>
            </a:r>
            <a:r>
              <a:rPr lang="ru-RU" sz="3200" dirty="0" smtClean="0"/>
              <a:t/>
            </a:r>
            <a:br>
              <a:rPr lang="ru-RU" sz="3200" dirty="0" smtClean="0"/>
            </a:br>
            <a:r>
              <a:rPr lang="ru-RU" sz="3200" b="1" u="sng" dirty="0" smtClean="0"/>
              <a:t>Возраст: </a:t>
            </a:r>
            <a:r>
              <a:rPr lang="ru-RU" sz="3200" b="1" i="1" dirty="0" smtClean="0"/>
              <a:t>от шести лет.</a:t>
            </a:r>
            <a:br>
              <a:rPr lang="ru-RU" sz="3200" b="1" i="1" dirty="0" smtClean="0"/>
            </a:br>
            <a:r>
              <a:rPr lang="ru-RU" sz="3200" b="1" u="sng" dirty="0" smtClean="0"/>
              <a:t>Средства выразительности: </a:t>
            </a:r>
            <a:r>
              <a:rPr lang="ru-RU" sz="3200" b="1" i="1" dirty="0" smtClean="0"/>
              <a:t>объем.</a:t>
            </a:r>
            <a:br>
              <a:rPr lang="ru-RU" sz="3200" b="1" i="1" dirty="0" smtClean="0"/>
            </a:br>
            <a:r>
              <a:rPr lang="ru-RU" sz="3200" b="1" u="sng" dirty="0" smtClean="0"/>
              <a:t>Материалы:</a:t>
            </a:r>
            <a:r>
              <a:rPr lang="ru-RU" sz="3200" b="1" i="1" dirty="0" smtClean="0"/>
              <a:t> чистый песок или манная крупа, клей ПВА, картон, кисти для клея, простой карандаш.</a:t>
            </a:r>
            <a:br>
              <a:rPr lang="ru-RU" sz="3200" b="1" i="1" dirty="0" smtClean="0"/>
            </a:br>
            <a:r>
              <a:rPr lang="ru-RU" sz="3200" b="1" u="sng" dirty="0" smtClean="0"/>
              <a:t>Способ получения: </a:t>
            </a:r>
            <a:r>
              <a:rPr lang="ru-RU" sz="3200" b="1" i="1" dirty="0" smtClean="0"/>
              <a:t>Ребенок готовит картон нужного цвета, простым карандашом наносит необходимый рисунок, потом каждый предмет по очереди намазывает клеем и посыпает</a:t>
            </a:r>
            <a:br>
              <a:rPr lang="ru-RU" sz="3200" b="1" i="1" dirty="0" smtClean="0"/>
            </a:br>
            <a:r>
              <a:rPr lang="ru-RU" sz="3200" b="1" i="1" dirty="0" smtClean="0"/>
              <a:t>аккуратно песком, лишний песок ссыпает на поднос. Если нужно придать больший объем, то этот предмет намазывает клеем несколько раз по поверхности песка.</a:t>
            </a:r>
            <a:endParaRPr lang="ru-RU" sz="3200" dirty="0"/>
          </a:p>
        </p:txBody>
      </p:sp>
    </p:spTree>
    <p:extLst>
      <p:ext uri="{BB962C8B-B14F-4D97-AF65-F5344CB8AC3E}">
        <p14:creationId xmlns:p14="http://schemas.microsoft.com/office/powerpoint/2010/main" val="3488725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8434" name="Picture 2" descr="http://kladraz.ru/upload/blogs2/2016/2/10487_14f2ac7e0a539a0d1942db66576ef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8" y="-1"/>
            <a:ext cx="5247435" cy="674535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amopoznanie.ru/avatars/objects/3-162796_1_6.jpg?1461908745"/>
          <p:cNvPicPr>
            <a:picLocks noChangeAspect="1" noChangeArrowheads="1"/>
          </p:cNvPicPr>
          <p:nvPr/>
        </p:nvPicPr>
        <p:blipFill rotWithShape="1">
          <a:blip r:embed="rId4">
            <a:extLst>
              <a:ext uri="{28A0092B-C50C-407E-A947-70E740481C1C}">
                <a14:useLocalDpi xmlns:a14="http://schemas.microsoft.com/office/drawing/2010/main" val="0"/>
              </a:ext>
            </a:extLst>
          </a:blip>
          <a:srcRect l="12979" t="-299" r="13000" b="299"/>
          <a:stretch/>
        </p:blipFill>
        <p:spPr bwMode="auto">
          <a:xfrm>
            <a:off x="5363254" y="92764"/>
            <a:ext cx="6640329" cy="655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45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sp>
        <p:nvSpPr>
          <p:cNvPr id="5" name="Заголовок 1"/>
          <p:cNvSpPr txBox="1">
            <a:spLocks/>
          </p:cNvSpPr>
          <p:nvPr/>
        </p:nvSpPr>
        <p:spPr>
          <a:xfrm>
            <a:off x="467543" y="1881809"/>
            <a:ext cx="11459413" cy="47575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FFFF00"/>
                </a:solidFill>
              </a:rPr>
              <a:t/>
            </a:r>
            <a:br>
              <a:rPr lang="en-US" sz="3200" dirty="0" smtClean="0">
                <a:solidFill>
                  <a:srgbClr val="FFFF00"/>
                </a:solidFill>
              </a:rPr>
            </a:br>
            <a:r>
              <a:rPr lang="ru-RU" sz="3200" b="1" dirty="0" smtClean="0">
                <a:ln w="12700">
                  <a:solidFill>
                    <a:schemeClr val="tx1"/>
                  </a:solidFill>
                  <a:prstDash val="solid"/>
                </a:ln>
                <a:solidFill>
                  <a:srgbClr val="003300"/>
                </a:solidFill>
                <a:effectLst>
                  <a:outerShdw blurRad="41275" dist="20320" dir="1800000" algn="tl" rotWithShape="0">
                    <a:srgbClr val="000000">
                      <a:alpha val="40000"/>
                    </a:srgbClr>
                  </a:outerShdw>
                </a:effectLst>
              </a:rPr>
              <a:t>Чёрно-белый </a:t>
            </a:r>
            <a:r>
              <a:rPr lang="ru-RU" sz="3200" b="1" dirty="0" err="1" smtClean="0">
                <a:ln w="12700">
                  <a:solidFill>
                    <a:schemeClr val="tx1"/>
                  </a:solidFill>
                  <a:prstDash val="solid"/>
                </a:ln>
                <a:solidFill>
                  <a:srgbClr val="003300"/>
                </a:solidFill>
                <a:effectLst>
                  <a:outerShdw blurRad="41275" dist="20320" dir="1800000" algn="tl" rotWithShape="0">
                    <a:srgbClr val="000000">
                      <a:alpha val="40000"/>
                    </a:srgbClr>
                  </a:outerShdw>
                </a:effectLst>
              </a:rPr>
              <a:t>граттаж</a:t>
            </a:r>
            <a:r>
              <a:rPr lang="ru-RU" sz="3200" b="1" dirty="0">
                <a:ln w="12700">
                  <a:solidFill>
                    <a:schemeClr val="tx1"/>
                  </a:solidFill>
                  <a:prstDash val="solid"/>
                </a:ln>
                <a:solidFill>
                  <a:srgbClr val="003300"/>
                </a:solidFill>
                <a:effectLst>
                  <a:outerShdw blurRad="41275" dist="20320" dir="1800000" algn="tl" rotWithShape="0">
                    <a:srgbClr val="000000">
                      <a:alpha val="40000"/>
                    </a:srgbClr>
                  </a:outerShdw>
                </a:effectLst>
              </a:rPr>
              <a:t> </a:t>
            </a:r>
            <a:r>
              <a:rPr lang="ru-RU" sz="3200" b="1" dirty="0" smtClean="0">
                <a:ln w="12700">
                  <a:solidFill>
                    <a:schemeClr val="tx1"/>
                  </a:solidFill>
                  <a:prstDash val="solid"/>
                </a:ln>
                <a:solidFill>
                  <a:srgbClr val="003300"/>
                </a:solidFill>
                <a:effectLst>
                  <a:outerShdw blurRad="41275" dist="20320" dir="1800000" algn="tl" rotWithShape="0">
                    <a:srgbClr val="000000">
                      <a:alpha val="40000"/>
                    </a:srgbClr>
                  </a:outerShdw>
                </a:effectLst>
              </a:rPr>
              <a:t>(грунтованный лист )</a:t>
            </a:r>
            <a:r>
              <a:rPr lang="ru-RU" sz="3200" b="1" i="1" dirty="0" smtClean="0"/>
              <a:t/>
            </a:r>
            <a:br>
              <a:rPr lang="ru-RU" sz="3200" b="1" i="1" dirty="0" smtClean="0"/>
            </a:br>
            <a:r>
              <a:rPr lang="ru-RU" sz="3200" b="1" u="sng" dirty="0" smtClean="0"/>
              <a:t>Возраст:</a:t>
            </a:r>
            <a:r>
              <a:rPr lang="ru-RU" sz="3200" b="1" i="1" dirty="0" smtClean="0"/>
              <a:t> от 5 лет</a:t>
            </a:r>
            <a:br>
              <a:rPr lang="ru-RU" sz="3200" b="1" i="1" dirty="0" smtClean="0"/>
            </a:br>
            <a:r>
              <a:rPr lang="ru-RU" sz="3200" b="1" u="sng" dirty="0" smtClean="0"/>
              <a:t>Средства выразительности: </a:t>
            </a:r>
            <a:r>
              <a:rPr lang="ru-RU" sz="3200" b="1" i="1" dirty="0" smtClean="0"/>
              <a:t>линия, штрих, контраст. </a:t>
            </a:r>
            <a:br>
              <a:rPr lang="ru-RU" sz="3200" b="1" i="1" dirty="0" smtClean="0"/>
            </a:br>
            <a:r>
              <a:rPr lang="ru-RU" sz="3200" b="1" u="sng" dirty="0" smtClean="0"/>
              <a:t>Материалы: </a:t>
            </a:r>
            <a:r>
              <a:rPr lang="ru-RU" sz="3200" b="1" i="1" dirty="0" smtClean="0"/>
              <a:t> плотная бумага белого цвета, свеча, кисть, чёрная тушь, жидкое мыло (примерно одна капля на столовую ложку туши), палочка с заточенными концами. </a:t>
            </a:r>
            <a:br>
              <a:rPr lang="ru-RU" sz="3200" b="1" i="1" dirty="0" smtClean="0"/>
            </a:br>
            <a:r>
              <a:rPr lang="ru-RU" sz="3200" b="1" u="sng" dirty="0" smtClean="0"/>
              <a:t>Способ получения изображения: </a:t>
            </a:r>
            <a:r>
              <a:rPr lang="ru-RU" sz="3200" b="1" i="1" dirty="0" smtClean="0"/>
              <a:t>ребёнок натирает свечой лист так, чтобы он весь был покрыт слоем воска. Затем на него наносится тушь с жидким мылом. После высыхания палочкой процарапывается рисунок.</a:t>
            </a:r>
            <a:endParaRPr lang="ru-RU" sz="3200" dirty="0"/>
          </a:p>
        </p:txBody>
      </p:sp>
    </p:spTree>
    <p:extLst>
      <p:ext uri="{BB962C8B-B14F-4D97-AF65-F5344CB8AC3E}">
        <p14:creationId xmlns:p14="http://schemas.microsoft.com/office/powerpoint/2010/main" val="68488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19460" name="Picture 4" descr="http://kk.convdocs.org/pars_docs/refs/271/270462/270462_html_5e37ba20.jpg"/>
          <p:cNvPicPr>
            <a:picLocks noChangeAspect="1" noChangeArrowheads="1"/>
          </p:cNvPicPr>
          <p:nvPr/>
        </p:nvPicPr>
        <p:blipFill rotWithShape="1">
          <a:blip r:embed="rId3">
            <a:extLst>
              <a:ext uri="{28A0092B-C50C-407E-A947-70E740481C1C}">
                <a14:useLocalDpi xmlns:a14="http://schemas.microsoft.com/office/drawing/2010/main" val="0"/>
              </a:ext>
            </a:extLst>
          </a:blip>
          <a:srcRect t="7685" b="13981"/>
          <a:stretch/>
        </p:blipFill>
        <p:spPr bwMode="auto">
          <a:xfrm>
            <a:off x="420617" y="207805"/>
            <a:ext cx="11241296" cy="660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42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276266" y="1232452"/>
            <a:ext cx="11597681" cy="53870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FFFF00"/>
                </a:solidFill>
              </a:rPr>
              <a:t>                 </a:t>
            </a:r>
            <a:r>
              <a:rPr lang="ru-RU"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Цветной </a:t>
            </a:r>
            <a:r>
              <a:rPr lang="ru-RU" sz="32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граттаж</a:t>
            </a:r>
            <a:r>
              <a:rPr lang="ru-RU" sz="3200" dirty="0" smtClean="0"/>
              <a:t/>
            </a:r>
            <a:br>
              <a:rPr lang="ru-RU" sz="3200" dirty="0" smtClean="0"/>
            </a:br>
            <a:r>
              <a:rPr lang="ru-RU" sz="3200" b="1" u="sng" dirty="0" smtClean="0"/>
              <a:t>Возраст:</a:t>
            </a:r>
            <a:r>
              <a:rPr lang="ru-RU" sz="3200" b="1" i="1" dirty="0" smtClean="0"/>
              <a:t> от 6 лет</a:t>
            </a:r>
            <a:br>
              <a:rPr lang="ru-RU" sz="3200" b="1" i="1" dirty="0" smtClean="0"/>
            </a:br>
            <a:r>
              <a:rPr lang="ru-RU" sz="3200" b="1" u="sng" dirty="0" smtClean="0"/>
              <a:t>Средства выразительности: </a:t>
            </a:r>
            <a:r>
              <a:rPr lang="ru-RU" sz="3200" b="1" i="1" dirty="0" smtClean="0"/>
              <a:t>линия, штрих, цвет.</a:t>
            </a:r>
            <a:br>
              <a:rPr lang="ru-RU" sz="3200" b="1" i="1" dirty="0" smtClean="0"/>
            </a:br>
            <a:r>
              <a:rPr lang="ru-RU" sz="3200" b="1" u="sng" dirty="0" smtClean="0"/>
              <a:t>Материалы: </a:t>
            </a:r>
            <a:r>
              <a:rPr lang="ru-RU" sz="3200" b="1" i="1" dirty="0" smtClean="0"/>
              <a:t>цветной картон или плотная бумага, предварительно раскрашенные акварелью либо фломастерами, свеча, широкая кисть, мисочки для гуаши, палочка с заточенными концами.</a:t>
            </a:r>
            <a:br>
              <a:rPr lang="ru-RU" sz="3200" b="1" i="1" dirty="0" smtClean="0"/>
            </a:br>
            <a:r>
              <a:rPr lang="ru-RU" sz="3200" b="1" u="sng" dirty="0" smtClean="0"/>
              <a:t>Способ получения изображения: </a:t>
            </a:r>
            <a:r>
              <a:rPr lang="ru-RU" sz="3200" b="1" i="1" dirty="0" smtClean="0"/>
              <a:t>ребёнок натирает свечой лист так, чтобы он весь был покрыт слоем воска. Затем лист закрашиваются гуашью, смешанной с жидким мылом. После высыхания палочкой процарапывается рисунок. Далее возможно </a:t>
            </a:r>
            <a:r>
              <a:rPr lang="ru-RU" sz="3200" b="1" i="1" dirty="0" err="1" smtClean="0"/>
              <a:t>дорисовывание</a:t>
            </a:r>
            <a:r>
              <a:rPr lang="ru-RU" sz="3200" b="1" i="1" dirty="0" smtClean="0"/>
              <a:t> недостающих деталей гуашью.</a:t>
            </a:r>
            <a:endParaRPr lang="ru-RU" sz="3200" b="1" i="1" dirty="0"/>
          </a:p>
        </p:txBody>
      </p:sp>
    </p:spTree>
    <p:extLst>
      <p:ext uri="{BB962C8B-B14F-4D97-AF65-F5344CB8AC3E}">
        <p14:creationId xmlns:p14="http://schemas.microsoft.com/office/powerpoint/2010/main" val="3336864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20482" name="Picture 2" descr="http://www.maam.ru/images/photos/medium/article4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39" y="103067"/>
            <a:ext cx="11400322" cy="66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0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Прямоугольник 4"/>
          <p:cNvSpPr/>
          <p:nvPr/>
        </p:nvSpPr>
        <p:spPr>
          <a:xfrm>
            <a:off x="337931" y="1654443"/>
            <a:ext cx="10257182" cy="1323439"/>
          </a:xfrm>
          <a:prstGeom prst="rect">
            <a:avLst/>
          </a:prstGeom>
        </p:spPr>
        <p:txBody>
          <a:bodyPr wrap="square">
            <a:spAutoFit/>
          </a:bodyPr>
          <a:lstStyle/>
          <a:p>
            <a:r>
              <a:rPr lang="ru-RU" sz="4000" b="1" dirty="0" smtClean="0">
                <a:ln w="12700">
                  <a:solidFill>
                    <a:schemeClr val="tx1"/>
                  </a:solidFill>
                  <a:prstDash val="solid"/>
                </a:ln>
                <a:solidFill>
                  <a:srgbClr val="FF3300"/>
                </a:solidFill>
                <a:effectLst>
                  <a:outerShdw blurRad="41275" dist="20320" dir="1800000" algn="tl" rotWithShape="0">
                    <a:srgbClr val="000000">
                      <a:alpha val="40000"/>
                    </a:srgbClr>
                  </a:outerShdw>
                </a:effectLst>
              </a:rPr>
              <a:t>Применение нетрадиционных </a:t>
            </a:r>
          </a:p>
          <a:p>
            <a:r>
              <a:rPr lang="ru-RU" sz="4000" b="1" dirty="0" smtClean="0">
                <a:ln w="12700">
                  <a:solidFill>
                    <a:schemeClr val="tx1"/>
                  </a:solidFill>
                  <a:prstDash val="solid"/>
                </a:ln>
                <a:solidFill>
                  <a:srgbClr val="FF3300"/>
                </a:solidFill>
                <a:effectLst>
                  <a:outerShdw blurRad="41275" dist="20320" dir="1800000" algn="tl" rotWithShape="0">
                    <a:srgbClr val="000000">
                      <a:alpha val="40000"/>
                    </a:srgbClr>
                  </a:outerShdw>
                </a:effectLst>
              </a:rPr>
              <a:t>техник </a:t>
            </a:r>
            <a:r>
              <a:rPr lang="ru-RU" sz="4000" b="1" dirty="0" err="1" smtClean="0">
                <a:ln w="12700">
                  <a:solidFill>
                    <a:schemeClr val="tx1"/>
                  </a:solidFill>
                  <a:prstDash val="solid"/>
                </a:ln>
                <a:solidFill>
                  <a:srgbClr val="FF3300"/>
                </a:solidFill>
                <a:effectLst>
                  <a:outerShdw blurRad="41275" dist="20320" dir="1800000" algn="tl" rotWithShape="0">
                    <a:srgbClr val="000000">
                      <a:alpha val="40000"/>
                    </a:srgbClr>
                  </a:outerShdw>
                </a:effectLst>
              </a:rPr>
              <a:t>изодеятельности</a:t>
            </a:r>
            <a:r>
              <a:rPr lang="ru-RU" sz="4000" b="1" dirty="0" smtClean="0">
                <a:ln w="12700">
                  <a:solidFill>
                    <a:schemeClr val="tx1"/>
                  </a:solidFill>
                  <a:prstDash val="solid"/>
                </a:ln>
                <a:solidFill>
                  <a:srgbClr val="FF3300"/>
                </a:solidFill>
                <a:effectLst>
                  <a:outerShdw blurRad="41275" dist="20320" dir="1800000" algn="tl" rotWithShape="0">
                    <a:srgbClr val="000000">
                      <a:alpha val="40000"/>
                    </a:srgbClr>
                  </a:outerShdw>
                </a:effectLst>
              </a:rPr>
              <a:t>:</a:t>
            </a:r>
            <a:endParaRPr lang="ru-RU" sz="4000" dirty="0">
              <a:solidFill>
                <a:srgbClr val="FF3300"/>
              </a:solidFill>
            </a:endParaRPr>
          </a:p>
        </p:txBody>
      </p:sp>
      <p:sp>
        <p:nvSpPr>
          <p:cNvPr id="6" name="Содержимое 2"/>
          <p:cNvSpPr txBox="1">
            <a:spLocks/>
          </p:cNvSpPr>
          <p:nvPr/>
        </p:nvSpPr>
        <p:spPr>
          <a:xfrm>
            <a:off x="337931" y="3165486"/>
            <a:ext cx="11516138" cy="3692514"/>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способствует обогащению знаний и представлений детей о предметах и их использовании, материалах, их свойствах, способах применения;</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стимулирует положительную мотивацию у ребенка, вызывает радостное настроение, снимает страх перед процессом рисования;</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дает возможность экспериментировать;</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развивает тактильную чувствительность, </a:t>
            </a:r>
            <a:r>
              <a:rPr lang="ru-RU" sz="7400" b="1" dirty="0" err="1"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цветоразличие</a:t>
            </a:r>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способствует развитию зрительно-моторной координации;</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не утомляет дошкольников, повышает работоспособность;</a:t>
            </a:r>
          </a:p>
          <a:p>
            <a:pPr algn="l"/>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развивает нестандартность мышления, </a:t>
            </a:r>
            <a:r>
              <a:rPr lang="ru-RU" sz="7400" b="1" dirty="0" err="1"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раскрепощенность</a:t>
            </a:r>
            <a:r>
              <a:rPr lang="ru-RU" sz="7400" b="1" dirty="0" smtClean="0">
                <a:solidFill>
                  <a:srgbClr val="0000FF"/>
                </a:solidFill>
                <a:latin typeface="Comic Sans MS" panose="030F0702030302020204" pitchFamily="66" charset="0"/>
                <a:ea typeface="Yu Mincho Demibold" panose="02020600000000000000" pitchFamily="18" charset="-128"/>
                <a:cs typeface="Kartika" panose="02020503030404060203" pitchFamily="18" charset="0"/>
              </a:rPr>
              <a:t>, индивидуальность.</a:t>
            </a:r>
          </a:p>
        </p:txBody>
      </p:sp>
    </p:spTree>
    <p:extLst>
      <p:ext uri="{BB962C8B-B14F-4D97-AF65-F5344CB8AC3E}">
        <p14:creationId xmlns:p14="http://schemas.microsoft.com/office/powerpoint/2010/main" val="3156298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293406" y="1974574"/>
            <a:ext cx="11605187" cy="385638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Рисование по мокрому</a:t>
            </a:r>
            <a:r>
              <a:rPr lang="ru-RU" sz="3200" b="1" dirty="0" smtClean="0"/>
              <a:t/>
            </a:r>
            <a:br>
              <a:rPr lang="ru-RU" sz="3200" b="1" dirty="0" smtClean="0"/>
            </a:br>
            <a:r>
              <a:rPr lang="ru-RU" sz="3200" b="1" u="sng" dirty="0" smtClean="0"/>
              <a:t>Возраст:</a:t>
            </a:r>
            <a:r>
              <a:rPr lang="ru-RU" sz="3200" b="1" i="1" dirty="0" smtClean="0"/>
              <a:t> от пяти лет.</a:t>
            </a:r>
            <a:br>
              <a:rPr lang="ru-RU" sz="3200" b="1" i="1" dirty="0" smtClean="0"/>
            </a:br>
            <a:r>
              <a:rPr lang="ru-RU" sz="3200" b="1" u="sng" dirty="0" smtClean="0"/>
              <a:t>Средства выразительности: </a:t>
            </a:r>
            <a:r>
              <a:rPr lang="ru-RU" sz="3200" b="1" i="1" dirty="0" smtClean="0"/>
              <a:t>пятно</a:t>
            </a:r>
            <a:r>
              <a:rPr lang="ru-RU" sz="3200" b="1" i="1" smtClean="0"/>
              <a:t>, цвет.</a:t>
            </a:r>
            <a:r>
              <a:rPr lang="ru-RU" sz="3200" b="1" i="1" dirty="0" smtClean="0"/>
              <a:t/>
            </a:r>
            <a:br>
              <a:rPr lang="ru-RU" sz="3200" b="1" i="1" dirty="0" smtClean="0"/>
            </a:br>
            <a:r>
              <a:rPr lang="ru-RU" sz="3200" b="1" u="sng" dirty="0" smtClean="0"/>
              <a:t>Материалы: </a:t>
            </a:r>
            <a:r>
              <a:rPr lang="ru-RU" sz="3200" b="1" dirty="0" smtClean="0"/>
              <a:t>плотная </a:t>
            </a:r>
            <a:r>
              <a:rPr lang="ru-RU" sz="3200" b="1" i="1" dirty="0" smtClean="0"/>
              <a:t>бумага, акварель, кисть, кусочек губки.</a:t>
            </a:r>
            <a:br>
              <a:rPr lang="ru-RU" sz="3200" b="1" i="1" dirty="0" smtClean="0"/>
            </a:br>
            <a:r>
              <a:rPr lang="ru-RU" sz="3200" b="1" u="sng" dirty="0" smtClean="0"/>
              <a:t>Способ получения изображения: </a:t>
            </a:r>
            <a:r>
              <a:rPr lang="ru-RU" sz="3200" b="1" dirty="0"/>
              <a:t>Альбомный лист смачивают  толстой кисточкой для рисования или губкой. Рисуют  по мокрому листу легкими прикосновениями кисточки. При касании кисточкой с краской к мокрому листу, краска должна растекаться примерно на 1-2 сантиметра в диаметре вокруг </a:t>
            </a:r>
            <a:r>
              <a:rPr lang="ru-RU" sz="3200" b="1" dirty="0" smtClean="0"/>
              <a:t>кисточки.</a:t>
            </a:r>
            <a:endParaRPr lang="ru-RU" sz="3200" b="1" dirty="0"/>
          </a:p>
        </p:txBody>
      </p:sp>
    </p:spTree>
    <p:extLst>
      <p:ext uri="{BB962C8B-B14F-4D97-AF65-F5344CB8AC3E}">
        <p14:creationId xmlns:p14="http://schemas.microsoft.com/office/powerpoint/2010/main" val="882491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21506" name="Picture 2" descr="http://www.maam.ru/upload/blogs/detsad-213708-13997212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97" y="74341"/>
            <a:ext cx="5574264" cy="659884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pp.vk.me/c303712/v303712820/5b95/YCu-f_XHqH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4341"/>
            <a:ext cx="5692270" cy="65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35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Rectangle 3"/>
          <p:cNvSpPr txBox="1">
            <a:spLocks noChangeArrowheads="1"/>
          </p:cNvSpPr>
          <p:nvPr/>
        </p:nvSpPr>
        <p:spPr>
          <a:xfrm>
            <a:off x="278295" y="2972180"/>
            <a:ext cx="11635409" cy="2915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ru-RU" altLang="ru-RU" sz="3200" b="1" dirty="0" smtClean="0">
                <a:latin typeface="+mj-lt"/>
              </a:rPr>
              <a:t>Клеем ПВА (из флакона с дозированным носиком) на лист бумаги наносится контур будущего рисунка (можно предварительно сделать контур простым карандашом), дается  время для просыхания клеевой основы рисунка – витража, затем пространство между контурами раскрашивают яркими красками. Клеевые границы не позволяют краске растекаться и смешиваться.</a:t>
            </a:r>
            <a:endParaRPr lang="ru-RU" altLang="ru-RU" sz="3200" b="1" dirty="0">
              <a:latin typeface="+mj-lt"/>
            </a:endParaRPr>
          </a:p>
        </p:txBody>
      </p:sp>
      <p:sp>
        <p:nvSpPr>
          <p:cNvPr id="6" name="Rectangle 2"/>
          <p:cNvSpPr txBox="1">
            <a:spLocks noChangeArrowheads="1"/>
          </p:cNvSpPr>
          <p:nvPr/>
        </p:nvSpPr>
        <p:spPr>
          <a:xfrm>
            <a:off x="394252" y="2342321"/>
            <a:ext cx="9359348" cy="5377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altLang="ru-RU" sz="3200" b="1" i="1" dirty="0" smtClean="0">
                <a:solidFill>
                  <a:srgbClr val="0033CC"/>
                </a:solidFill>
              </a:rPr>
              <a:t>Техника выполнения витражей – клеевые картинки</a:t>
            </a:r>
            <a:endParaRPr lang="ru-RU" altLang="ru-RU" sz="3200" b="1" i="1" dirty="0">
              <a:solidFill>
                <a:srgbClr val="0033CC"/>
              </a:solidFill>
            </a:endParaRPr>
          </a:p>
        </p:txBody>
      </p:sp>
    </p:spTree>
    <p:extLst>
      <p:ext uri="{BB962C8B-B14F-4D97-AF65-F5344CB8AC3E}">
        <p14:creationId xmlns:p14="http://schemas.microsoft.com/office/powerpoint/2010/main" val="186894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22530" name="Picture 2" descr="http://ped-kopilka.ru/images/DSCN4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31" y="107328"/>
            <a:ext cx="7000600" cy="66247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maam.ru/upload/blogs/detsad-72067-1397372325.jpg"/>
          <p:cNvPicPr>
            <a:picLocks noChangeAspect="1" noChangeArrowheads="1"/>
          </p:cNvPicPr>
          <p:nvPr/>
        </p:nvPicPr>
        <p:blipFill rotWithShape="1">
          <a:blip r:embed="rId4">
            <a:extLst>
              <a:ext uri="{28A0092B-C50C-407E-A947-70E740481C1C}">
                <a14:useLocalDpi xmlns:a14="http://schemas.microsoft.com/office/drawing/2010/main" val="0"/>
              </a:ext>
            </a:extLst>
          </a:blip>
          <a:srcRect t="15131" b="28212"/>
          <a:stretch/>
        </p:blipFill>
        <p:spPr bwMode="auto">
          <a:xfrm rot="5400000">
            <a:off x="6310019" y="993242"/>
            <a:ext cx="6624777" cy="48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76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sp>
        <p:nvSpPr>
          <p:cNvPr id="5" name="Прямоугольник 4"/>
          <p:cNvSpPr/>
          <p:nvPr/>
        </p:nvSpPr>
        <p:spPr>
          <a:xfrm>
            <a:off x="1178248" y="2067462"/>
            <a:ext cx="4823791" cy="3323987"/>
          </a:xfrm>
          <a:prstGeom prst="rect">
            <a:avLst/>
          </a:prstGeom>
        </p:spPr>
        <p:txBody>
          <a:bodyPr wrap="square">
            <a:spAutoFit/>
          </a:bodyPr>
          <a:lstStyle/>
          <a:p>
            <a:r>
              <a:rPr lang="ru-RU" sz="2400" dirty="0">
                <a:solidFill>
                  <a:srgbClr val="008000"/>
                </a:solidFill>
                <a:latin typeface="Trebuchet MS" panose="020B0603020202020204" pitchFamily="34" charset="0"/>
              </a:rPr>
              <a:t>Рисуют дети на стекле,</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Рисуют дети на асфальте,</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Возводят город на песке, -</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Такого нет ещё на карте.</a:t>
            </a:r>
          </a:p>
          <a:p>
            <a:r>
              <a:rPr lang="ru-RU" sz="2400" dirty="0">
                <a:solidFill>
                  <a:srgbClr val="008000"/>
                </a:solidFill>
                <a:latin typeface="Trebuchet MS" panose="020B0603020202020204" pitchFamily="34" charset="0"/>
              </a:rPr>
              <a:t>В руках мелки, карандаши…</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Детишки – маленькие маги.</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Но столько вложено души</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В их мир прекрасный на бумаге</a:t>
            </a:r>
            <a:r>
              <a:rPr lang="ru-RU" sz="2400" dirty="0" smtClean="0">
                <a:solidFill>
                  <a:srgbClr val="008000"/>
                </a:solidFill>
                <a:latin typeface="Trebuchet MS" panose="020B0603020202020204" pitchFamily="34" charset="0"/>
              </a:rPr>
              <a:t>!</a:t>
            </a:r>
          </a:p>
          <a:p>
            <a:endParaRPr lang="ru-RU" dirty="0">
              <a:solidFill>
                <a:srgbClr val="008000"/>
              </a:solidFill>
              <a:latin typeface="Trebuchet MS" panose="020B0603020202020204" pitchFamily="34" charset="0"/>
            </a:endParaRPr>
          </a:p>
        </p:txBody>
      </p:sp>
      <p:sp>
        <p:nvSpPr>
          <p:cNvPr id="6" name="Прямоугольник 5"/>
          <p:cNvSpPr/>
          <p:nvPr/>
        </p:nvSpPr>
        <p:spPr>
          <a:xfrm>
            <a:off x="9237961" y="5056076"/>
            <a:ext cx="2860078" cy="369332"/>
          </a:xfrm>
          <a:prstGeom prst="rect">
            <a:avLst/>
          </a:prstGeom>
        </p:spPr>
        <p:txBody>
          <a:bodyPr wrap="none">
            <a:spAutoFit/>
          </a:bodyPr>
          <a:lstStyle/>
          <a:p>
            <a:r>
              <a:rPr lang="ru-RU" dirty="0" smtClean="0">
                <a:solidFill>
                  <a:srgbClr val="0261EE"/>
                </a:solidFill>
                <a:latin typeface="Verdana" panose="020B0604030504040204" pitchFamily="34" charset="0"/>
                <a:hlinkClick r:id="rId3"/>
              </a:rPr>
              <a:t>(Татьяна Щербачёва</a:t>
            </a:r>
            <a:r>
              <a:rPr lang="ru-RU" dirty="0" smtClean="0">
                <a:solidFill>
                  <a:srgbClr val="0261EE"/>
                </a:solidFill>
                <a:latin typeface="Verdana" panose="020B0604030504040204" pitchFamily="34" charset="0"/>
              </a:rPr>
              <a:t>)</a:t>
            </a:r>
            <a:r>
              <a:rPr lang="ru-RU" dirty="0">
                <a:solidFill>
                  <a:srgbClr val="404040"/>
                </a:solidFill>
                <a:latin typeface="Verdana" panose="020B0604030504040204" pitchFamily="34" charset="0"/>
              </a:rPr>
              <a:t> </a:t>
            </a:r>
            <a:endParaRPr lang="ru-RU" b="0" i="0" dirty="0">
              <a:solidFill>
                <a:srgbClr val="404040"/>
              </a:solidFill>
              <a:effectLst/>
              <a:latin typeface="Verdana" panose="020B0604030504040204" pitchFamily="34" charset="0"/>
            </a:endParaRPr>
          </a:p>
        </p:txBody>
      </p:sp>
      <p:sp>
        <p:nvSpPr>
          <p:cNvPr id="7" name="Прямоугольник 6"/>
          <p:cNvSpPr/>
          <p:nvPr/>
        </p:nvSpPr>
        <p:spPr>
          <a:xfrm>
            <a:off x="6096000" y="2067462"/>
            <a:ext cx="5141843" cy="3046988"/>
          </a:xfrm>
          <a:prstGeom prst="rect">
            <a:avLst/>
          </a:prstGeom>
        </p:spPr>
        <p:txBody>
          <a:bodyPr wrap="square">
            <a:spAutoFit/>
          </a:bodyPr>
          <a:lstStyle/>
          <a:p>
            <a:r>
              <a:rPr lang="ru-RU" sz="2400" dirty="0">
                <a:solidFill>
                  <a:srgbClr val="008000"/>
                </a:solidFill>
                <a:latin typeface="Trebuchet MS" panose="020B0603020202020204" pitchFamily="34" charset="0"/>
              </a:rPr>
              <a:t>Здесь солнце, небо голубое,</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Здесь мы средь сказочных героев.</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Мы те, кто защитить должны</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Их мир от горя и войны.</a:t>
            </a:r>
          </a:p>
          <a:p>
            <a:r>
              <a:rPr lang="ru-RU" sz="2400" dirty="0">
                <a:solidFill>
                  <a:srgbClr val="008000"/>
                </a:solidFill>
                <a:latin typeface="Trebuchet MS" panose="020B0603020202020204" pitchFamily="34" charset="0"/>
              </a:rPr>
              <a:t>Рисуют дети на стекле</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И на асфальте… Пусть рисуют!</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И радость детства на Земле</a:t>
            </a:r>
            <a:br>
              <a:rPr lang="ru-RU" sz="2400" dirty="0">
                <a:solidFill>
                  <a:srgbClr val="008000"/>
                </a:solidFill>
                <a:latin typeface="Trebuchet MS" panose="020B0603020202020204" pitchFamily="34" charset="0"/>
              </a:rPr>
            </a:br>
            <a:r>
              <a:rPr lang="ru-RU" sz="2400" dirty="0">
                <a:solidFill>
                  <a:srgbClr val="008000"/>
                </a:solidFill>
                <a:latin typeface="Trebuchet MS" panose="020B0603020202020204" pitchFamily="34" charset="0"/>
              </a:rPr>
              <a:t>Пусть навсегда восторжествует</a:t>
            </a:r>
            <a:endParaRPr lang="ru-RU" sz="2400" dirty="0"/>
          </a:p>
        </p:txBody>
      </p:sp>
    </p:spTree>
    <p:extLst>
      <p:ext uri="{BB962C8B-B14F-4D97-AF65-F5344CB8AC3E}">
        <p14:creationId xmlns:p14="http://schemas.microsoft.com/office/powerpoint/2010/main" val="3518384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pic>
        <p:nvPicPr>
          <p:cNvPr id="23554" name="Picture 2" descr="http://ollforkids.ru/uploads/posts/2013-11/1384084444_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92" y="2020901"/>
            <a:ext cx="7248710" cy="49761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032548" y="1981960"/>
            <a:ext cx="6907660"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glow rad="101600">
                    <a:srgbClr val="FF66FF">
                      <a:alpha val="60000"/>
                    </a:srgbClr>
                  </a:glow>
                  <a:outerShdw dist="38100" dir="2700000" algn="tl" rotWithShape="0">
                    <a:schemeClr val="accent2"/>
                  </a:outerShdw>
                </a:effectLst>
              </a:rPr>
              <a:t>Спасибо за внимание!</a:t>
            </a:r>
            <a:endParaRPr lang="ru-RU" sz="5400" b="1" cap="none" spc="0" dirty="0">
              <a:ln w="6600">
                <a:solidFill>
                  <a:schemeClr val="accent2"/>
                </a:solidFill>
                <a:prstDash val="solid"/>
              </a:ln>
              <a:solidFill>
                <a:srgbClr val="FFFFFF"/>
              </a:solidFill>
              <a:effectLst>
                <a:glow rad="101600">
                  <a:srgbClr val="FF66FF">
                    <a:alpha val="60000"/>
                  </a:srgbClr>
                </a:glow>
                <a:outerShdw dist="38100" dir="2700000" algn="tl" rotWithShape="0">
                  <a:schemeClr val="accent2"/>
                </a:outerShdw>
              </a:effectLst>
            </a:endParaRPr>
          </a:p>
        </p:txBody>
      </p:sp>
    </p:spTree>
    <p:extLst>
      <p:ext uri="{BB962C8B-B14F-4D97-AF65-F5344CB8AC3E}">
        <p14:creationId xmlns:p14="http://schemas.microsoft.com/office/powerpoint/2010/main" val="60202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sp>
        <p:nvSpPr>
          <p:cNvPr id="5" name="Rectangle 5"/>
          <p:cNvSpPr txBox="1">
            <a:spLocks noChangeArrowheads="1"/>
          </p:cNvSpPr>
          <p:nvPr/>
        </p:nvSpPr>
        <p:spPr>
          <a:xfrm>
            <a:off x="208963" y="1387407"/>
            <a:ext cx="11774073" cy="5278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endParaRPr lang="ru-RU" altLang="ru-RU" b="1" dirty="0" smtClean="0">
              <a:solidFill>
                <a:srgbClr val="FF00FF"/>
              </a:solidFill>
              <a:latin typeface="Segoe Print" panose="02000600000000000000" pitchFamily="2" charset="0"/>
            </a:endParaRPr>
          </a:p>
          <a:p>
            <a:pPr algn="l">
              <a:buFontTx/>
              <a:buNone/>
            </a:pPr>
            <a:endParaRPr lang="ru-RU" altLang="ru-RU" b="1" dirty="0" smtClean="0">
              <a:solidFill>
                <a:srgbClr val="FF00FF"/>
              </a:solidFill>
              <a:latin typeface="Segoe Print" panose="02000600000000000000" pitchFamily="2" charset="0"/>
            </a:endParaRPr>
          </a:p>
          <a:p>
            <a:pPr algn="l">
              <a:buFontTx/>
              <a:buNone/>
            </a:pPr>
            <a:r>
              <a:rPr lang="ru-RU" altLang="ru-RU" b="1" dirty="0" smtClean="0">
                <a:solidFill>
                  <a:srgbClr val="FF00FF"/>
                </a:solidFill>
                <a:latin typeface="Segoe Print" panose="02000600000000000000" pitchFamily="2" charset="0"/>
              </a:rPr>
              <a:t>В процессе рисования у ребенка совершенствуется наблюдательность, эстетическое восприятие, эстетические эмоции, художественный вкус, творческие способности, умение доступными средствами самостоятельно создавать красивое. Собственная художественная деятельность помогает детям постепенно подойти к пониманию произведений живописи, графики, скульптуры, декоративно-прикладного искусства. </a:t>
            </a:r>
          </a:p>
          <a:p>
            <a:pPr algn="l">
              <a:buFontTx/>
              <a:buNone/>
            </a:pPr>
            <a:r>
              <a:rPr lang="ru-RU" altLang="ru-RU" b="1" dirty="0" smtClean="0">
                <a:solidFill>
                  <a:srgbClr val="FF00FF"/>
                </a:solidFill>
                <a:latin typeface="Segoe Print" panose="02000600000000000000" pitchFamily="2" charset="0"/>
              </a:rPr>
              <a:t>Нам взрослым, необходимо развить в ребенке чувство красоты. Именно от нас зависит, какой – богатой или бедной – будет его духовная жизнь. Чтобы вызвать интерес к рисованию надо использовать нетрадиционные способы изображения. </a:t>
            </a:r>
            <a:endParaRPr lang="ru-RU" altLang="ru-RU" b="1" dirty="0">
              <a:solidFill>
                <a:srgbClr val="FF00FF"/>
              </a:solidFill>
              <a:latin typeface="Segoe Print" panose="02000600000000000000" pitchFamily="2" charset="0"/>
            </a:endParaRPr>
          </a:p>
        </p:txBody>
      </p:sp>
    </p:spTree>
    <p:extLst>
      <p:ext uri="{BB962C8B-B14F-4D97-AF65-F5344CB8AC3E}">
        <p14:creationId xmlns:p14="http://schemas.microsoft.com/office/powerpoint/2010/main" val="12198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2"/>
            <a:ext cx="12192000" cy="6877878"/>
          </a:xfrm>
          <a:prstGeom prst="rect">
            <a:avLst/>
          </a:prstGeom>
        </p:spPr>
      </p:pic>
      <p:sp>
        <p:nvSpPr>
          <p:cNvPr id="5" name="Заголовок 1"/>
          <p:cNvSpPr txBox="1">
            <a:spLocks/>
          </p:cNvSpPr>
          <p:nvPr/>
        </p:nvSpPr>
        <p:spPr>
          <a:xfrm>
            <a:off x="316024" y="1219200"/>
            <a:ext cx="11239872" cy="5009322"/>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Рисование пальчиками и ладошкой.</a:t>
            </a:r>
            <a:r>
              <a:rPr lang="ru-RU" b="1" dirty="0" smtClean="0">
                <a:solidFill>
                  <a:srgbClr val="00B0F0"/>
                </a:solidFill>
              </a:rPr>
              <a:t/>
            </a:r>
            <a:br>
              <a:rPr lang="ru-RU" b="1" dirty="0" smtClean="0">
                <a:solidFill>
                  <a:srgbClr val="00B0F0"/>
                </a:solidFill>
              </a:rPr>
            </a:br>
            <a:r>
              <a:rPr lang="ru-RU" sz="5300" b="1" u="sng" dirty="0" smtClean="0"/>
              <a:t>Возраст: </a:t>
            </a:r>
            <a:r>
              <a:rPr lang="ru-RU" sz="5300" b="1" i="1" dirty="0" smtClean="0"/>
              <a:t>от двух лет.</a:t>
            </a:r>
            <a:br>
              <a:rPr lang="ru-RU" sz="5300" b="1" i="1" dirty="0" smtClean="0"/>
            </a:br>
            <a:r>
              <a:rPr lang="ru-RU" sz="5300" b="1" u="sng" dirty="0" smtClean="0"/>
              <a:t>Средства выразительности: </a:t>
            </a:r>
            <a:r>
              <a:rPr lang="ru-RU" sz="5300" b="1" i="1" dirty="0" smtClean="0"/>
              <a:t>пятно, цвет, фантастический силуэт.</a:t>
            </a:r>
            <a:br>
              <a:rPr lang="ru-RU" sz="5300" b="1" i="1" dirty="0" smtClean="0"/>
            </a:br>
            <a:r>
              <a:rPr lang="ru-RU" sz="5300" b="1" u="sng" dirty="0" smtClean="0"/>
              <a:t>Материалы: </a:t>
            </a:r>
            <a:r>
              <a:rPr lang="ru-RU" sz="5300" b="1" i="1" dirty="0" smtClean="0"/>
              <a:t>широкие блюдечки с гуашью, кисть, плотная бумага любого цвета, листы большого формата, салфетки.</a:t>
            </a:r>
            <a:br>
              <a:rPr lang="ru-RU" sz="5300" b="1" i="1" dirty="0" smtClean="0"/>
            </a:br>
            <a:r>
              <a:rPr lang="ru-RU" sz="5300" b="1" i="1" u="sng" dirty="0" smtClean="0"/>
              <a:t>Способ получения изображения</a:t>
            </a:r>
            <a:r>
              <a:rPr lang="ru-RU" sz="5300" b="1" dirty="0" smtClean="0"/>
              <a:t>: </a:t>
            </a:r>
            <a:r>
              <a:rPr lang="ru-RU" sz="53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5300" b="1" dirty="0" smtClean="0"/>
              <a:t/>
            </a:r>
            <a:br>
              <a:rPr lang="ru-RU" sz="5300" b="1" dirty="0" smtClean="0"/>
            </a:br>
            <a:endParaRPr lang="ru-RU" sz="5300" dirty="0"/>
          </a:p>
        </p:txBody>
      </p:sp>
    </p:spTree>
    <p:extLst>
      <p:ext uri="{BB962C8B-B14F-4D97-AF65-F5344CB8AC3E}">
        <p14:creationId xmlns:p14="http://schemas.microsoft.com/office/powerpoint/2010/main" val="152370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6" name="Picture 4" descr="http://wunderkind-blog.ru/wp-content/uploads/2014/03/risunok_berezy.jpg"/>
          <p:cNvPicPr>
            <a:picLocks noChangeAspect="1" noChangeArrowheads="1"/>
          </p:cNvPicPr>
          <p:nvPr/>
        </p:nvPicPr>
        <p:blipFill rotWithShape="1">
          <a:blip r:embed="rId3">
            <a:extLst>
              <a:ext uri="{28A0092B-C50C-407E-A947-70E740481C1C}">
                <a14:useLocalDpi xmlns:a14="http://schemas.microsoft.com/office/drawing/2010/main" val="0"/>
              </a:ext>
            </a:extLst>
          </a:blip>
          <a:srcRect l="788" t="10179" r="-788" b="525"/>
          <a:stretch/>
        </p:blipFill>
        <p:spPr bwMode="auto">
          <a:xfrm>
            <a:off x="5689017" y="192823"/>
            <a:ext cx="5954149" cy="65266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dalin.mospsy.ru/img6/print14.jpg"/>
          <p:cNvPicPr>
            <a:picLocks noChangeAspect="1" noChangeArrowheads="1"/>
          </p:cNvPicPr>
          <p:nvPr/>
        </p:nvPicPr>
        <p:blipFill rotWithShape="1">
          <a:blip r:embed="rId4">
            <a:extLst>
              <a:ext uri="{28A0092B-C50C-407E-A947-70E740481C1C}">
                <a14:useLocalDpi xmlns:a14="http://schemas.microsoft.com/office/drawing/2010/main" val="0"/>
              </a:ext>
            </a:extLst>
          </a:blip>
          <a:srcRect r="49062"/>
          <a:stretch/>
        </p:blipFill>
        <p:spPr bwMode="auto">
          <a:xfrm>
            <a:off x="197139" y="172231"/>
            <a:ext cx="5294740" cy="656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878"/>
          </a:xfrm>
          <a:prstGeom prst="rect">
            <a:avLst/>
          </a:prstGeom>
        </p:spPr>
      </p:pic>
      <p:sp>
        <p:nvSpPr>
          <p:cNvPr id="5" name="Заголовок 1"/>
          <p:cNvSpPr txBox="1">
            <a:spLocks/>
          </p:cNvSpPr>
          <p:nvPr/>
        </p:nvSpPr>
        <p:spPr>
          <a:xfrm>
            <a:off x="242256" y="1399309"/>
            <a:ext cx="11181117" cy="47027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3200" b="1" dirty="0" smtClean="0"/>
              <a:t/>
            </a:r>
            <a:br>
              <a:rPr lang="ru-RU" sz="3200" b="1" dirty="0" smtClean="0"/>
            </a:br>
            <a:r>
              <a:rPr lang="ru-RU" sz="3200" b="1" u="sng" dirty="0" smtClean="0"/>
              <a:t>Возраст: </a:t>
            </a:r>
            <a:r>
              <a:rPr lang="ru-RU" sz="3200" b="1" i="1" dirty="0" smtClean="0"/>
              <a:t>от трех лет.</a:t>
            </a:r>
            <a:br>
              <a:rPr lang="ru-RU" sz="3200" b="1" i="1" dirty="0" smtClean="0"/>
            </a:br>
            <a:r>
              <a:rPr lang="ru-RU" sz="3200" b="1" u="sng" dirty="0" smtClean="0"/>
              <a:t>Средства выразительности: </a:t>
            </a:r>
            <a:r>
              <a:rPr lang="ru-RU" sz="3200" b="1" i="1" dirty="0" smtClean="0"/>
              <a:t>пятно, фактура, цвет.</a:t>
            </a:r>
            <a:br>
              <a:rPr lang="ru-RU" sz="3200" b="1" i="1" dirty="0" smtClean="0"/>
            </a:br>
            <a:r>
              <a:rPr lang="ru-RU" sz="3200" b="1" i="1" dirty="0" smtClean="0"/>
              <a:t> </a:t>
            </a:r>
            <a:r>
              <a:rPr lang="ru-RU" sz="3200" b="1" u="sng" dirty="0" smtClean="0"/>
              <a:t>Материалы:</a:t>
            </a:r>
            <a:r>
              <a:rPr lang="ru-RU" sz="32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3200" b="1" i="1" dirty="0" smtClean="0"/>
            </a:br>
            <a:r>
              <a:rPr lang="ru-RU" sz="3200" b="1" u="sng" dirty="0" smtClean="0"/>
              <a:t>Способ получения изображения: </a:t>
            </a:r>
            <a:r>
              <a:rPr lang="ru-RU" sz="32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endParaRPr lang="ru-RU" sz="3200" dirty="0"/>
          </a:p>
        </p:txBody>
      </p:sp>
    </p:spTree>
    <p:extLst>
      <p:ext uri="{BB962C8B-B14F-4D97-AF65-F5344CB8AC3E}">
        <p14:creationId xmlns:p14="http://schemas.microsoft.com/office/powerpoint/2010/main" val="157251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6877878"/>
          </a:xfrm>
          <a:prstGeom prst="rect">
            <a:avLst/>
          </a:prstGeom>
        </p:spPr>
      </p:pic>
      <p:pic>
        <p:nvPicPr>
          <p:cNvPr id="6" name="Picture 2" descr="http://www.maam.ru/upload/blogs/detsad-107333-1445177617.jpg"/>
          <p:cNvPicPr>
            <a:picLocks noChangeAspect="1" noChangeArrowheads="1"/>
          </p:cNvPicPr>
          <p:nvPr/>
        </p:nvPicPr>
        <p:blipFill rotWithShape="1">
          <a:blip r:embed="rId3">
            <a:extLst>
              <a:ext uri="{28A0092B-C50C-407E-A947-70E740481C1C}">
                <a14:useLocalDpi xmlns:a14="http://schemas.microsoft.com/office/drawing/2010/main" val="0"/>
              </a:ext>
            </a:extLst>
          </a:blip>
          <a:srcRect l="5236" t="12463" r="7175" b="21519"/>
          <a:stretch/>
        </p:blipFill>
        <p:spPr bwMode="auto">
          <a:xfrm>
            <a:off x="145274" y="152397"/>
            <a:ext cx="5950726" cy="65193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cs7008.vk.me/v7008498/3adb7/beU5cO8CjQ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9362"/>
            <a:ext cx="5971308" cy="651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491</Words>
  <Application>Microsoft Office PowerPoint</Application>
  <PresentationFormat>Широкоэкранный</PresentationFormat>
  <Paragraphs>63</Paragraphs>
  <Slides>45</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45</vt:i4>
      </vt:variant>
    </vt:vector>
  </HeadingPairs>
  <TitlesOfParts>
    <vt:vector size="56" baseType="lpstr">
      <vt:lpstr>Yu Mincho Demibold</vt:lpstr>
      <vt:lpstr>Arial</vt:lpstr>
      <vt:lpstr>Calibri</vt:lpstr>
      <vt:lpstr>Calibri Light</vt:lpstr>
      <vt:lpstr>Comic Sans MS</vt:lpstr>
      <vt:lpstr>Kartika</vt:lpstr>
      <vt:lpstr>Segoe Print</vt:lpstr>
      <vt:lpstr>Times New Roman</vt:lpstr>
      <vt:lpstr>Trebuchet MS</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Пользователь</cp:lastModifiedBy>
  <cp:revision>36</cp:revision>
  <dcterms:created xsi:type="dcterms:W3CDTF">2016-05-07T19:27:02Z</dcterms:created>
  <dcterms:modified xsi:type="dcterms:W3CDTF">2016-06-01T11:15:08Z</dcterms:modified>
</cp:coreProperties>
</file>